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318" r:id="rId2"/>
    <p:sldId id="327" r:id="rId3"/>
    <p:sldId id="332" r:id="rId4"/>
    <p:sldId id="329" r:id="rId5"/>
    <p:sldId id="333" r:id="rId6"/>
    <p:sldId id="313" r:id="rId7"/>
    <p:sldId id="328" r:id="rId8"/>
    <p:sldId id="336" r:id="rId9"/>
    <p:sldId id="346" r:id="rId10"/>
    <p:sldId id="300" r:id="rId11"/>
    <p:sldId id="337" r:id="rId12"/>
    <p:sldId id="339" r:id="rId13"/>
    <p:sldId id="338" r:id="rId14"/>
    <p:sldId id="334" r:id="rId15"/>
    <p:sldId id="372" r:id="rId16"/>
    <p:sldId id="398" r:id="rId17"/>
    <p:sldId id="340" r:id="rId18"/>
    <p:sldId id="341" r:id="rId19"/>
    <p:sldId id="343" r:id="rId20"/>
    <p:sldId id="347" r:id="rId21"/>
    <p:sldId id="344" r:id="rId22"/>
    <p:sldId id="349" r:id="rId23"/>
    <p:sldId id="383" r:id="rId24"/>
    <p:sldId id="350" r:id="rId25"/>
    <p:sldId id="380" r:id="rId26"/>
    <p:sldId id="348" r:id="rId27"/>
    <p:sldId id="356" r:id="rId28"/>
    <p:sldId id="381" r:id="rId29"/>
    <p:sldId id="351" r:id="rId30"/>
    <p:sldId id="379" r:id="rId31"/>
    <p:sldId id="358" r:id="rId32"/>
    <p:sldId id="382" r:id="rId33"/>
    <p:sldId id="352" r:id="rId34"/>
    <p:sldId id="384" r:id="rId35"/>
    <p:sldId id="360" r:id="rId36"/>
    <p:sldId id="386" r:id="rId37"/>
    <p:sldId id="353" r:id="rId38"/>
    <p:sldId id="391" r:id="rId39"/>
    <p:sldId id="362" r:id="rId40"/>
    <p:sldId id="392" r:id="rId41"/>
    <p:sldId id="354" r:id="rId42"/>
    <p:sldId id="394" r:id="rId43"/>
    <p:sldId id="364" r:id="rId44"/>
    <p:sldId id="366" r:id="rId45"/>
    <p:sldId id="368" r:id="rId46"/>
    <p:sldId id="396" r:id="rId47"/>
    <p:sldId id="397" r:id="rId48"/>
    <p:sldId id="367" r:id="rId49"/>
    <p:sldId id="395" r:id="rId50"/>
    <p:sldId id="369" r:id="rId51"/>
    <p:sldId id="390" r:id="rId52"/>
    <p:sldId id="377" r:id="rId53"/>
    <p:sldId id="399" r:id="rId54"/>
    <p:sldId id="400" r:id="rId55"/>
    <p:sldId id="401" r:id="rId56"/>
    <p:sldId id="402" r:id="rId57"/>
    <p:sldId id="403" r:id="rId58"/>
    <p:sldId id="404"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A2A5F41-6DC8-4438-9060-B84BDE7D577C}">
          <p14:sldIdLst>
            <p14:sldId id="318"/>
            <p14:sldId id="327"/>
            <p14:sldId id="332"/>
            <p14:sldId id="329"/>
            <p14:sldId id="333"/>
            <p14:sldId id="313"/>
            <p14:sldId id="328"/>
            <p14:sldId id="336"/>
            <p14:sldId id="346"/>
            <p14:sldId id="300"/>
            <p14:sldId id="337"/>
            <p14:sldId id="339"/>
            <p14:sldId id="338"/>
            <p14:sldId id="334"/>
            <p14:sldId id="372"/>
            <p14:sldId id="398"/>
            <p14:sldId id="340"/>
            <p14:sldId id="341"/>
            <p14:sldId id="343"/>
            <p14:sldId id="347"/>
            <p14:sldId id="344"/>
            <p14:sldId id="349"/>
            <p14:sldId id="383"/>
            <p14:sldId id="350"/>
            <p14:sldId id="380"/>
            <p14:sldId id="348"/>
            <p14:sldId id="356"/>
            <p14:sldId id="381"/>
            <p14:sldId id="351"/>
            <p14:sldId id="379"/>
            <p14:sldId id="358"/>
            <p14:sldId id="382"/>
            <p14:sldId id="352"/>
            <p14:sldId id="384"/>
            <p14:sldId id="360"/>
            <p14:sldId id="386"/>
            <p14:sldId id="353"/>
            <p14:sldId id="391"/>
            <p14:sldId id="362"/>
            <p14:sldId id="392"/>
            <p14:sldId id="354"/>
            <p14:sldId id="394"/>
            <p14:sldId id="364"/>
            <p14:sldId id="366"/>
            <p14:sldId id="368"/>
            <p14:sldId id="396"/>
            <p14:sldId id="397"/>
            <p14:sldId id="367"/>
            <p14:sldId id="395"/>
            <p14:sldId id="369"/>
            <p14:sldId id="390"/>
            <p14:sldId id="377"/>
            <p14:sldId id="399"/>
            <p14:sldId id="400"/>
            <p14:sldId id="401"/>
            <p14:sldId id="402"/>
            <p14:sldId id="403"/>
            <p14:sldId id="40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lidehood ." initials="S." lastIdx="3" clrIdx="0">
    <p:extLst>
      <p:ext uri="{19B8F6BF-5375-455C-9EA6-DF929625EA0E}">
        <p15:presenceInfo xmlns:p15="http://schemas.microsoft.com/office/powerpoint/2012/main" userId="53e7580ae07f573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3D39"/>
    <a:srgbClr val="FFFFFF"/>
    <a:srgbClr val="15202B"/>
    <a:srgbClr val="428B91"/>
    <a:srgbClr val="F3A701"/>
    <a:srgbClr val="3F3F41"/>
    <a:srgbClr val="FFCC29"/>
    <a:srgbClr val="5B9BD5"/>
    <a:srgbClr val="5F907A"/>
    <a:srgbClr val="F9690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97" autoAdjust="0"/>
    <p:restoredTop sz="94660"/>
  </p:normalViewPr>
  <p:slideViewPr>
    <p:cSldViewPr snapToGrid="0">
      <p:cViewPr varScale="1">
        <p:scale>
          <a:sx n="70" d="100"/>
          <a:sy n="70" d="100"/>
        </p:scale>
        <p:origin x="1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B8CA59-A168-40DA-A31D-2E00F585215E}" type="datetimeFigureOut">
              <a:rPr lang="en-CA" smtClean="0"/>
              <a:t>2020-08-31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7B90C9-138C-4FDB-978C-0BB6AE59D863}" type="slidenum">
              <a:rPr lang="en-CA" smtClean="0"/>
              <a:t>‹#›</a:t>
            </a:fld>
            <a:endParaRPr lang="en-CA"/>
          </a:p>
        </p:txBody>
      </p:sp>
    </p:spTree>
    <p:extLst>
      <p:ext uri="{BB962C8B-B14F-4D97-AF65-F5344CB8AC3E}">
        <p14:creationId xmlns:p14="http://schemas.microsoft.com/office/powerpoint/2010/main" val="3557128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02:00</a:t>
            </a:r>
            <a:endParaRPr lang="en-CA" dirty="0"/>
          </a:p>
        </p:txBody>
      </p:sp>
      <p:sp>
        <p:nvSpPr>
          <p:cNvPr id="4" name="Slide Number Placeholder 3"/>
          <p:cNvSpPr>
            <a:spLocks noGrp="1"/>
          </p:cNvSpPr>
          <p:nvPr>
            <p:ph type="sldNum" sz="quarter" idx="10"/>
          </p:nvPr>
        </p:nvSpPr>
        <p:spPr/>
        <p:txBody>
          <a:bodyPr/>
          <a:lstStyle/>
          <a:p>
            <a:fld id="{357B90C9-138C-4FDB-978C-0BB6AE59D863}" type="slidenum">
              <a:rPr lang="en-CA" smtClean="0"/>
              <a:t>2</a:t>
            </a:fld>
            <a:endParaRPr lang="en-CA"/>
          </a:p>
        </p:txBody>
      </p:sp>
    </p:spTree>
    <p:extLst>
      <p:ext uri="{BB962C8B-B14F-4D97-AF65-F5344CB8AC3E}">
        <p14:creationId xmlns:p14="http://schemas.microsoft.com/office/powerpoint/2010/main" val="3768965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02:30</a:t>
            </a:r>
            <a:endParaRPr lang="en-CA" dirty="0"/>
          </a:p>
        </p:txBody>
      </p:sp>
      <p:sp>
        <p:nvSpPr>
          <p:cNvPr id="4" name="Slide Number Placeholder 3"/>
          <p:cNvSpPr>
            <a:spLocks noGrp="1"/>
          </p:cNvSpPr>
          <p:nvPr>
            <p:ph type="sldNum" sz="quarter" idx="10"/>
          </p:nvPr>
        </p:nvSpPr>
        <p:spPr/>
        <p:txBody>
          <a:bodyPr/>
          <a:lstStyle/>
          <a:p>
            <a:fld id="{357B90C9-138C-4FDB-978C-0BB6AE59D863}" type="slidenum">
              <a:rPr lang="en-CA" smtClean="0"/>
              <a:t>6</a:t>
            </a:fld>
            <a:endParaRPr lang="en-CA"/>
          </a:p>
        </p:txBody>
      </p:sp>
    </p:spTree>
    <p:extLst>
      <p:ext uri="{BB962C8B-B14F-4D97-AF65-F5344CB8AC3E}">
        <p14:creationId xmlns:p14="http://schemas.microsoft.com/office/powerpoint/2010/main" val="3629680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05:00 </a:t>
            </a:r>
          </a:p>
          <a:p>
            <a:r>
              <a:rPr lang="en-CA" dirty="0" smtClean="0"/>
              <a:t>Don’t talk too much details here </a:t>
            </a:r>
            <a:endParaRPr lang="en-CA" dirty="0"/>
          </a:p>
        </p:txBody>
      </p:sp>
      <p:sp>
        <p:nvSpPr>
          <p:cNvPr id="4" name="Slide Number Placeholder 3"/>
          <p:cNvSpPr>
            <a:spLocks noGrp="1"/>
          </p:cNvSpPr>
          <p:nvPr>
            <p:ph type="sldNum" sz="quarter" idx="10"/>
          </p:nvPr>
        </p:nvSpPr>
        <p:spPr/>
        <p:txBody>
          <a:bodyPr/>
          <a:lstStyle/>
          <a:p>
            <a:fld id="{357B90C9-138C-4FDB-978C-0BB6AE59D863}" type="slidenum">
              <a:rPr lang="en-CA" smtClean="0"/>
              <a:t>13</a:t>
            </a:fld>
            <a:endParaRPr lang="en-CA"/>
          </a:p>
        </p:txBody>
      </p:sp>
    </p:spTree>
    <p:extLst>
      <p:ext uri="{BB962C8B-B14F-4D97-AF65-F5344CB8AC3E}">
        <p14:creationId xmlns:p14="http://schemas.microsoft.com/office/powerpoint/2010/main" val="1903890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Just</a:t>
            </a:r>
            <a:r>
              <a:rPr lang="en-CA" baseline="0" dirty="0" smtClean="0"/>
              <a:t> like life what </a:t>
            </a:r>
            <a:endParaRPr lang="en-CA" dirty="0"/>
          </a:p>
        </p:txBody>
      </p:sp>
      <p:sp>
        <p:nvSpPr>
          <p:cNvPr id="4" name="Slide Number Placeholder 3"/>
          <p:cNvSpPr>
            <a:spLocks noGrp="1"/>
          </p:cNvSpPr>
          <p:nvPr>
            <p:ph type="sldNum" sz="quarter" idx="10"/>
          </p:nvPr>
        </p:nvSpPr>
        <p:spPr/>
        <p:txBody>
          <a:bodyPr/>
          <a:lstStyle/>
          <a:p>
            <a:fld id="{357B90C9-138C-4FDB-978C-0BB6AE59D863}" type="slidenum">
              <a:rPr lang="en-CA" smtClean="0"/>
              <a:t>14</a:t>
            </a:fld>
            <a:endParaRPr lang="en-CA"/>
          </a:p>
        </p:txBody>
      </p:sp>
    </p:spTree>
    <p:extLst>
      <p:ext uri="{BB962C8B-B14F-4D97-AF65-F5344CB8AC3E}">
        <p14:creationId xmlns:p14="http://schemas.microsoft.com/office/powerpoint/2010/main" val="4231580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08:00</a:t>
            </a:r>
            <a:endParaRPr lang="en-CA" dirty="0"/>
          </a:p>
        </p:txBody>
      </p:sp>
      <p:sp>
        <p:nvSpPr>
          <p:cNvPr id="4" name="Slide Number Placeholder 3"/>
          <p:cNvSpPr>
            <a:spLocks noGrp="1"/>
          </p:cNvSpPr>
          <p:nvPr>
            <p:ph type="sldNum" sz="quarter" idx="10"/>
          </p:nvPr>
        </p:nvSpPr>
        <p:spPr/>
        <p:txBody>
          <a:bodyPr/>
          <a:lstStyle/>
          <a:p>
            <a:fld id="{357B90C9-138C-4FDB-978C-0BB6AE59D863}" type="slidenum">
              <a:rPr lang="en-CA" smtClean="0"/>
              <a:t>58</a:t>
            </a:fld>
            <a:endParaRPr lang="en-CA"/>
          </a:p>
        </p:txBody>
      </p:sp>
    </p:spTree>
    <p:extLst>
      <p:ext uri="{BB962C8B-B14F-4D97-AF65-F5344CB8AC3E}">
        <p14:creationId xmlns:p14="http://schemas.microsoft.com/office/powerpoint/2010/main" val="112400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pSp>
        <p:nvGrpSpPr>
          <p:cNvPr id="124" name="Group 123">
            <a:extLst>
              <a:ext uri="{FF2B5EF4-FFF2-40B4-BE49-F238E27FC236}">
                <a16:creationId xmlns:a16="http://schemas.microsoft.com/office/drawing/2014/main" id="{6E26FB2A-21B2-4968-B487-C7C66B6D42F7}"/>
              </a:ext>
            </a:extLst>
          </p:cNvPr>
          <p:cNvGrpSpPr/>
          <p:nvPr userDrawn="1"/>
        </p:nvGrpSpPr>
        <p:grpSpPr>
          <a:xfrm>
            <a:off x="-351594" y="-582839"/>
            <a:ext cx="12858916" cy="7440838"/>
            <a:chOff x="-351594" y="-582839"/>
            <a:chExt cx="12858916" cy="7440838"/>
          </a:xfrm>
        </p:grpSpPr>
        <p:sp>
          <p:nvSpPr>
            <p:cNvPr id="121" name="Freeform: Shape 120">
              <a:extLst>
                <a:ext uri="{FF2B5EF4-FFF2-40B4-BE49-F238E27FC236}">
                  <a16:creationId xmlns:a16="http://schemas.microsoft.com/office/drawing/2014/main" id="{8DBE9B33-BBCA-41AB-8622-E57D54EF111C}"/>
                </a:ext>
              </a:extLst>
            </p:cNvPr>
            <p:cNvSpPr/>
            <p:nvPr userDrawn="1"/>
          </p:nvSpPr>
          <p:spPr>
            <a:xfrm rot="5597128">
              <a:off x="4724882" y="-1484386"/>
              <a:ext cx="740355" cy="10249395"/>
            </a:xfrm>
            <a:custGeom>
              <a:avLst/>
              <a:gdLst>
                <a:gd name="connsiteX0" fmla="*/ 0 w 740355"/>
                <a:gd name="connsiteY0" fmla="*/ 10249395 h 10249395"/>
                <a:gd name="connsiteX1" fmla="*/ 370948 w 740355"/>
                <a:gd name="connsiteY1" fmla="*/ 0 h 10249395"/>
                <a:gd name="connsiteX2" fmla="*/ 740355 w 740355"/>
                <a:gd name="connsiteY2" fmla="*/ 10206895 h 10249395"/>
              </a:gdLst>
              <a:ahLst/>
              <a:cxnLst>
                <a:cxn ang="0">
                  <a:pos x="connsiteX0" y="connsiteY0"/>
                </a:cxn>
                <a:cxn ang="0">
                  <a:pos x="connsiteX1" y="connsiteY1"/>
                </a:cxn>
                <a:cxn ang="0">
                  <a:pos x="connsiteX2" y="connsiteY2"/>
                </a:cxn>
              </a:cxnLst>
              <a:rect l="l" t="t" r="r" b="b"/>
              <a:pathLst>
                <a:path w="740355" h="10249395">
                  <a:moveTo>
                    <a:pt x="0" y="10249395"/>
                  </a:moveTo>
                  <a:lnTo>
                    <a:pt x="370948" y="0"/>
                  </a:lnTo>
                  <a:lnTo>
                    <a:pt x="740355" y="10206895"/>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75" name="Freeform: Shape 74">
              <a:extLst>
                <a:ext uri="{FF2B5EF4-FFF2-40B4-BE49-F238E27FC236}">
                  <a16:creationId xmlns:a16="http://schemas.microsoft.com/office/drawing/2014/main" id="{A95DB10B-41E7-4076-ADB6-383BA1F39109}"/>
                </a:ext>
              </a:extLst>
            </p:cNvPr>
            <p:cNvSpPr/>
            <p:nvPr userDrawn="1"/>
          </p:nvSpPr>
          <p:spPr>
            <a:xfrm rot="6007079">
              <a:off x="1881538" y="340340"/>
              <a:ext cx="621388" cy="4591576"/>
            </a:xfrm>
            <a:custGeom>
              <a:avLst/>
              <a:gdLst>
                <a:gd name="connsiteX0" fmla="*/ 0 w 621388"/>
                <a:gd name="connsiteY0" fmla="*/ 4591576 h 4591576"/>
                <a:gd name="connsiteX1" fmla="*/ 211746 w 621388"/>
                <a:gd name="connsiteY1" fmla="*/ 0 h 4591576"/>
                <a:gd name="connsiteX2" fmla="*/ 414755 w 621388"/>
                <a:gd name="connsiteY2" fmla="*/ 0 h 4591576"/>
                <a:gd name="connsiteX3" fmla="*/ 621388 w 621388"/>
                <a:gd name="connsiteY3" fmla="*/ 4480689 h 4591576"/>
              </a:gdLst>
              <a:ahLst/>
              <a:cxnLst>
                <a:cxn ang="0">
                  <a:pos x="connsiteX0" y="connsiteY0"/>
                </a:cxn>
                <a:cxn ang="0">
                  <a:pos x="connsiteX1" y="connsiteY1"/>
                </a:cxn>
                <a:cxn ang="0">
                  <a:pos x="connsiteX2" y="connsiteY2"/>
                </a:cxn>
                <a:cxn ang="0">
                  <a:pos x="connsiteX3" y="connsiteY3"/>
                </a:cxn>
              </a:cxnLst>
              <a:rect l="l" t="t" r="r" b="b"/>
              <a:pathLst>
                <a:path w="621388" h="4591576">
                  <a:moveTo>
                    <a:pt x="0" y="4591576"/>
                  </a:moveTo>
                  <a:lnTo>
                    <a:pt x="211746" y="0"/>
                  </a:lnTo>
                  <a:lnTo>
                    <a:pt x="414755" y="0"/>
                  </a:lnTo>
                  <a:lnTo>
                    <a:pt x="621388" y="4480689"/>
                  </a:lnTo>
                  <a:close/>
                </a:path>
              </a:pathLst>
            </a:cu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67" name="Freeform: Shape 66">
              <a:extLst>
                <a:ext uri="{FF2B5EF4-FFF2-40B4-BE49-F238E27FC236}">
                  <a16:creationId xmlns:a16="http://schemas.microsoft.com/office/drawing/2014/main" id="{1248DFD6-4523-4860-91C1-4E26478FB54A}"/>
                </a:ext>
              </a:extLst>
            </p:cNvPr>
            <p:cNvSpPr/>
            <p:nvPr userDrawn="1"/>
          </p:nvSpPr>
          <p:spPr>
            <a:xfrm rot="6572945">
              <a:off x="1827411" y="-468170"/>
              <a:ext cx="631367" cy="4774406"/>
            </a:xfrm>
            <a:custGeom>
              <a:avLst/>
              <a:gdLst>
                <a:gd name="connsiteX0" fmla="*/ 0 w 631367"/>
                <a:gd name="connsiteY0" fmla="*/ 4802971 h 4802971"/>
                <a:gd name="connsiteX1" fmla="*/ 219297 w 631367"/>
                <a:gd name="connsiteY1" fmla="*/ 0 h 4802971"/>
                <a:gd name="connsiteX2" fmla="*/ 422306 w 631367"/>
                <a:gd name="connsiteY2" fmla="*/ 0 h 4802971"/>
                <a:gd name="connsiteX3" fmla="*/ 631367 w 631367"/>
                <a:gd name="connsiteY3" fmla="*/ 4578784 h 4802971"/>
              </a:gdLst>
              <a:ahLst/>
              <a:cxnLst>
                <a:cxn ang="0">
                  <a:pos x="connsiteX0" y="connsiteY0"/>
                </a:cxn>
                <a:cxn ang="0">
                  <a:pos x="connsiteX1" y="connsiteY1"/>
                </a:cxn>
                <a:cxn ang="0">
                  <a:pos x="connsiteX2" y="connsiteY2"/>
                </a:cxn>
                <a:cxn ang="0">
                  <a:pos x="connsiteX3" y="connsiteY3"/>
                </a:cxn>
              </a:cxnLst>
              <a:rect l="l" t="t" r="r" b="b"/>
              <a:pathLst>
                <a:path w="631367" h="4802971">
                  <a:moveTo>
                    <a:pt x="0" y="4802971"/>
                  </a:moveTo>
                  <a:lnTo>
                    <a:pt x="219297" y="0"/>
                  </a:lnTo>
                  <a:lnTo>
                    <a:pt x="422306" y="0"/>
                  </a:lnTo>
                  <a:lnTo>
                    <a:pt x="631367" y="4578784"/>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77" name="Freeform: Shape 76">
              <a:extLst>
                <a:ext uri="{FF2B5EF4-FFF2-40B4-BE49-F238E27FC236}">
                  <a16:creationId xmlns:a16="http://schemas.microsoft.com/office/drawing/2014/main" id="{EA0CC25D-9D5A-4685-9A4D-CACE291B68D0}"/>
                </a:ext>
              </a:extLst>
            </p:cNvPr>
            <p:cNvSpPr/>
            <p:nvPr userDrawn="1"/>
          </p:nvSpPr>
          <p:spPr>
            <a:xfrm rot="7108824">
              <a:off x="1954729" y="-1356887"/>
              <a:ext cx="601138" cy="5213783"/>
            </a:xfrm>
            <a:custGeom>
              <a:avLst/>
              <a:gdLst>
                <a:gd name="connsiteX0" fmla="*/ 0 w 601138"/>
                <a:gd name="connsiteY0" fmla="*/ 4221493 h 4687248"/>
                <a:gd name="connsiteX1" fmla="*/ 192748 w 601138"/>
                <a:gd name="connsiteY1" fmla="*/ 0 h 4687248"/>
                <a:gd name="connsiteX2" fmla="*/ 395757 w 601138"/>
                <a:gd name="connsiteY2" fmla="*/ 0 h 4687248"/>
                <a:gd name="connsiteX3" fmla="*/ 601138 w 601138"/>
                <a:gd name="connsiteY3" fmla="*/ 4498204 h 4687248"/>
                <a:gd name="connsiteX4" fmla="*/ 252678 w 601138"/>
                <a:gd name="connsiteY4" fmla="*/ 4687248 h 468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138" h="4687248">
                  <a:moveTo>
                    <a:pt x="0" y="4221493"/>
                  </a:moveTo>
                  <a:lnTo>
                    <a:pt x="192748" y="0"/>
                  </a:lnTo>
                  <a:lnTo>
                    <a:pt x="395757" y="0"/>
                  </a:lnTo>
                  <a:lnTo>
                    <a:pt x="601138" y="4498204"/>
                  </a:lnTo>
                  <a:lnTo>
                    <a:pt x="252678" y="4687248"/>
                  </a:lnTo>
                  <a:close/>
                </a:path>
              </a:pathLst>
            </a:cu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97" name="Freeform: Shape 96">
              <a:extLst>
                <a:ext uri="{FF2B5EF4-FFF2-40B4-BE49-F238E27FC236}">
                  <a16:creationId xmlns:a16="http://schemas.microsoft.com/office/drawing/2014/main" id="{56728697-C021-4919-B9BD-0B6E19F5CA63}"/>
                </a:ext>
              </a:extLst>
            </p:cNvPr>
            <p:cNvSpPr/>
            <p:nvPr userDrawn="1"/>
          </p:nvSpPr>
          <p:spPr>
            <a:xfrm rot="7738984">
              <a:off x="2815154" y="-945690"/>
              <a:ext cx="528884" cy="3989304"/>
            </a:xfrm>
            <a:custGeom>
              <a:avLst/>
              <a:gdLst>
                <a:gd name="connsiteX0" fmla="*/ 528884 w 528884"/>
                <a:gd name="connsiteY0" fmla="*/ 3989304 h 3989304"/>
                <a:gd name="connsiteX1" fmla="*/ 0 w 528884"/>
                <a:gd name="connsiteY1" fmla="*/ 3335792 h 3989304"/>
                <a:gd name="connsiteX2" fmla="*/ 148402 w 528884"/>
                <a:gd name="connsiteY2" fmla="*/ 1 h 3989304"/>
                <a:gd name="connsiteX3" fmla="*/ 351411 w 528884"/>
                <a:gd name="connsiteY3" fmla="*/ 0 h 3989304"/>
              </a:gdLst>
              <a:ahLst/>
              <a:cxnLst>
                <a:cxn ang="0">
                  <a:pos x="connsiteX0" y="connsiteY0"/>
                </a:cxn>
                <a:cxn ang="0">
                  <a:pos x="connsiteX1" y="connsiteY1"/>
                </a:cxn>
                <a:cxn ang="0">
                  <a:pos x="connsiteX2" y="connsiteY2"/>
                </a:cxn>
                <a:cxn ang="0">
                  <a:pos x="connsiteX3" y="connsiteY3"/>
                </a:cxn>
              </a:cxnLst>
              <a:rect l="l" t="t" r="r" b="b"/>
              <a:pathLst>
                <a:path w="528884" h="3989304">
                  <a:moveTo>
                    <a:pt x="528884" y="3989304"/>
                  </a:moveTo>
                  <a:lnTo>
                    <a:pt x="0" y="3335792"/>
                  </a:lnTo>
                  <a:lnTo>
                    <a:pt x="148402" y="1"/>
                  </a:lnTo>
                  <a:lnTo>
                    <a:pt x="351411"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95" name="Freeform: Shape 94">
              <a:extLst>
                <a:ext uri="{FF2B5EF4-FFF2-40B4-BE49-F238E27FC236}">
                  <a16:creationId xmlns:a16="http://schemas.microsoft.com/office/drawing/2014/main" id="{EEDC46EB-AADC-4BB6-B5AC-25FF99443B75}"/>
                </a:ext>
              </a:extLst>
            </p:cNvPr>
            <p:cNvSpPr/>
            <p:nvPr userDrawn="1"/>
          </p:nvSpPr>
          <p:spPr>
            <a:xfrm rot="8296938">
              <a:off x="3754656" y="-582839"/>
              <a:ext cx="486265" cy="3318645"/>
            </a:xfrm>
            <a:custGeom>
              <a:avLst/>
              <a:gdLst>
                <a:gd name="connsiteX0" fmla="*/ 486265 w 486265"/>
                <a:gd name="connsiteY0" fmla="*/ 3318645 h 3318645"/>
                <a:gd name="connsiteX1" fmla="*/ 0 w 486265"/>
                <a:gd name="connsiteY1" fmla="*/ 2885130 h 3318645"/>
                <a:gd name="connsiteX2" fmla="*/ 131731 w 486265"/>
                <a:gd name="connsiteY2" fmla="*/ 0 h 3318645"/>
                <a:gd name="connsiteX3" fmla="*/ 334740 w 486265"/>
                <a:gd name="connsiteY3" fmla="*/ 0 h 3318645"/>
              </a:gdLst>
              <a:ahLst/>
              <a:cxnLst>
                <a:cxn ang="0">
                  <a:pos x="connsiteX0" y="connsiteY0"/>
                </a:cxn>
                <a:cxn ang="0">
                  <a:pos x="connsiteX1" y="connsiteY1"/>
                </a:cxn>
                <a:cxn ang="0">
                  <a:pos x="connsiteX2" y="connsiteY2"/>
                </a:cxn>
                <a:cxn ang="0">
                  <a:pos x="connsiteX3" y="connsiteY3"/>
                </a:cxn>
              </a:cxnLst>
              <a:rect l="l" t="t" r="r" b="b"/>
              <a:pathLst>
                <a:path w="486265" h="3318645">
                  <a:moveTo>
                    <a:pt x="486265" y="3318645"/>
                  </a:moveTo>
                  <a:lnTo>
                    <a:pt x="0" y="2885130"/>
                  </a:lnTo>
                  <a:lnTo>
                    <a:pt x="131731" y="0"/>
                  </a:lnTo>
                  <a:lnTo>
                    <a:pt x="334740" y="0"/>
                  </a:lnTo>
                  <a:close/>
                </a:path>
              </a:pathLst>
            </a:cu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99" name="Freeform: Shape 98">
              <a:extLst>
                <a:ext uri="{FF2B5EF4-FFF2-40B4-BE49-F238E27FC236}">
                  <a16:creationId xmlns:a16="http://schemas.microsoft.com/office/drawing/2014/main" id="{920D6464-19A9-4802-841B-1591A0F9178E}"/>
                </a:ext>
              </a:extLst>
            </p:cNvPr>
            <p:cNvSpPr/>
            <p:nvPr userDrawn="1"/>
          </p:nvSpPr>
          <p:spPr>
            <a:xfrm rot="8846817">
              <a:off x="4412862" y="-311233"/>
              <a:ext cx="380224" cy="2656060"/>
            </a:xfrm>
            <a:custGeom>
              <a:avLst/>
              <a:gdLst>
                <a:gd name="connsiteX0" fmla="*/ 380224 w 380224"/>
                <a:gd name="connsiteY0" fmla="*/ 2656060 h 2656060"/>
                <a:gd name="connsiteX1" fmla="*/ 0 w 380224"/>
                <a:gd name="connsiteY1" fmla="*/ 2413335 h 2656060"/>
                <a:gd name="connsiteX2" fmla="*/ 84364 w 380224"/>
                <a:gd name="connsiteY2" fmla="*/ 0 h 2656060"/>
                <a:gd name="connsiteX3" fmla="*/ 287374 w 380224"/>
                <a:gd name="connsiteY3" fmla="*/ 0 h 2656060"/>
              </a:gdLst>
              <a:ahLst/>
              <a:cxnLst>
                <a:cxn ang="0">
                  <a:pos x="connsiteX0" y="connsiteY0"/>
                </a:cxn>
                <a:cxn ang="0">
                  <a:pos x="connsiteX1" y="connsiteY1"/>
                </a:cxn>
                <a:cxn ang="0">
                  <a:pos x="connsiteX2" y="connsiteY2"/>
                </a:cxn>
                <a:cxn ang="0">
                  <a:pos x="connsiteX3" y="connsiteY3"/>
                </a:cxn>
              </a:cxnLst>
              <a:rect l="l" t="t" r="r" b="b"/>
              <a:pathLst>
                <a:path w="380224" h="2656060">
                  <a:moveTo>
                    <a:pt x="380224" y="2656060"/>
                  </a:moveTo>
                  <a:lnTo>
                    <a:pt x="0" y="2413335"/>
                  </a:lnTo>
                  <a:lnTo>
                    <a:pt x="84364" y="0"/>
                  </a:lnTo>
                  <a:lnTo>
                    <a:pt x="287374"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01" name="Freeform: Shape 100">
              <a:extLst>
                <a:ext uri="{FF2B5EF4-FFF2-40B4-BE49-F238E27FC236}">
                  <a16:creationId xmlns:a16="http://schemas.microsoft.com/office/drawing/2014/main" id="{D2638E01-8B76-4821-A165-DD1202AADF88}"/>
                </a:ext>
              </a:extLst>
            </p:cNvPr>
            <p:cNvSpPr/>
            <p:nvPr userDrawn="1"/>
          </p:nvSpPr>
          <p:spPr>
            <a:xfrm rot="9339696">
              <a:off x="4986844" y="-178398"/>
              <a:ext cx="351317" cy="2378914"/>
            </a:xfrm>
            <a:custGeom>
              <a:avLst/>
              <a:gdLst>
                <a:gd name="connsiteX0" fmla="*/ 351317 w 351317"/>
                <a:gd name="connsiteY0" fmla="*/ 2378914 h 2378914"/>
                <a:gd name="connsiteX1" fmla="*/ 0 w 351317"/>
                <a:gd name="connsiteY1" fmla="*/ 2220005 h 2378914"/>
                <a:gd name="connsiteX2" fmla="*/ 71592 w 351317"/>
                <a:gd name="connsiteY2" fmla="*/ 0 h 2378914"/>
                <a:gd name="connsiteX3" fmla="*/ 274601 w 351317"/>
                <a:gd name="connsiteY3" fmla="*/ 0 h 2378914"/>
              </a:gdLst>
              <a:ahLst/>
              <a:cxnLst>
                <a:cxn ang="0">
                  <a:pos x="connsiteX0" y="connsiteY0"/>
                </a:cxn>
                <a:cxn ang="0">
                  <a:pos x="connsiteX1" y="connsiteY1"/>
                </a:cxn>
                <a:cxn ang="0">
                  <a:pos x="connsiteX2" y="connsiteY2"/>
                </a:cxn>
                <a:cxn ang="0">
                  <a:pos x="connsiteX3" y="connsiteY3"/>
                </a:cxn>
              </a:cxnLst>
              <a:rect l="l" t="t" r="r" b="b"/>
              <a:pathLst>
                <a:path w="351317" h="2378914">
                  <a:moveTo>
                    <a:pt x="351317" y="2378914"/>
                  </a:moveTo>
                  <a:lnTo>
                    <a:pt x="0" y="2220005"/>
                  </a:lnTo>
                  <a:lnTo>
                    <a:pt x="71592" y="0"/>
                  </a:lnTo>
                  <a:lnTo>
                    <a:pt x="274601" y="0"/>
                  </a:lnTo>
                  <a:close/>
                </a:path>
              </a:pathLst>
            </a:cu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03" name="Freeform: Shape 102">
              <a:extLst>
                <a:ext uri="{FF2B5EF4-FFF2-40B4-BE49-F238E27FC236}">
                  <a16:creationId xmlns:a16="http://schemas.microsoft.com/office/drawing/2014/main" id="{1B868220-B6B1-4F4A-ADF8-4A987CBFAED2}"/>
                </a:ext>
              </a:extLst>
            </p:cNvPr>
            <p:cNvSpPr/>
            <p:nvPr userDrawn="1"/>
          </p:nvSpPr>
          <p:spPr>
            <a:xfrm rot="10006795">
              <a:off x="5434021" y="-66891"/>
              <a:ext cx="332011" cy="2160807"/>
            </a:xfrm>
            <a:custGeom>
              <a:avLst/>
              <a:gdLst>
                <a:gd name="connsiteX0" fmla="*/ 332011 w 332011"/>
                <a:gd name="connsiteY0" fmla="*/ 2160807 h 2160807"/>
                <a:gd name="connsiteX1" fmla="*/ 0 w 332011"/>
                <a:gd name="connsiteY1" fmla="*/ 2082812 h 2160807"/>
                <a:gd name="connsiteX2" fmla="*/ 63316 w 332011"/>
                <a:gd name="connsiteY2" fmla="*/ 0 h 2160807"/>
                <a:gd name="connsiteX3" fmla="*/ 266323 w 332011"/>
                <a:gd name="connsiteY3" fmla="*/ 0 h 2160807"/>
              </a:gdLst>
              <a:ahLst/>
              <a:cxnLst>
                <a:cxn ang="0">
                  <a:pos x="connsiteX0" y="connsiteY0"/>
                </a:cxn>
                <a:cxn ang="0">
                  <a:pos x="connsiteX1" y="connsiteY1"/>
                </a:cxn>
                <a:cxn ang="0">
                  <a:pos x="connsiteX2" y="connsiteY2"/>
                </a:cxn>
                <a:cxn ang="0">
                  <a:pos x="connsiteX3" y="connsiteY3"/>
                </a:cxn>
              </a:cxnLst>
              <a:rect l="l" t="t" r="r" b="b"/>
              <a:pathLst>
                <a:path w="332011" h="2160807">
                  <a:moveTo>
                    <a:pt x="332011" y="2160807"/>
                  </a:moveTo>
                  <a:lnTo>
                    <a:pt x="0" y="2082812"/>
                  </a:lnTo>
                  <a:lnTo>
                    <a:pt x="63316" y="0"/>
                  </a:lnTo>
                  <a:lnTo>
                    <a:pt x="266323"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05" name="Freeform: Shape 104">
              <a:extLst>
                <a:ext uri="{FF2B5EF4-FFF2-40B4-BE49-F238E27FC236}">
                  <a16:creationId xmlns:a16="http://schemas.microsoft.com/office/drawing/2014/main" id="{5B9FDFF4-8601-4725-8A03-BFA4CE6B29CF}"/>
                </a:ext>
              </a:extLst>
            </p:cNvPr>
            <p:cNvSpPr/>
            <p:nvPr userDrawn="1"/>
          </p:nvSpPr>
          <p:spPr>
            <a:xfrm rot="10800000">
              <a:off x="5877351" y="-1"/>
              <a:ext cx="335819" cy="2075434"/>
            </a:xfrm>
            <a:custGeom>
              <a:avLst/>
              <a:gdLst>
                <a:gd name="connsiteX0" fmla="*/ 335819 w 335819"/>
                <a:gd name="connsiteY0" fmla="*/ 2075434 h 2075434"/>
                <a:gd name="connsiteX1" fmla="*/ 0 w 335819"/>
                <a:gd name="connsiteY1" fmla="*/ 2075434 h 2075434"/>
                <a:gd name="connsiteX2" fmla="*/ 66405 w 335819"/>
                <a:gd name="connsiteY2" fmla="*/ 0 h 2075434"/>
                <a:gd name="connsiteX3" fmla="*/ 269414 w 335819"/>
                <a:gd name="connsiteY3" fmla="*/ 0 h 2075434"/>
              </a:gdLst>
              <a:ahLst/>
              <a:cxnLst>
                <a:cxn ang="0">
                  <a:pos x="connsiteX0" y="connsiteY0"/>
                </a:cxn>
                <a:cxn ang="0">
                  <a:pos x="connsiteX1" y="connsiteY1"/>
                </a:cxn>
                <a:cxn ang="0">
                  <a:pos x="connsiteX2" y="connsiteY2"/>
                </a:cxn>
                <a:cxn ang="0">
                  <a:pos x="connsiteX3" y="connsiteY3"/>
                </a:cxn>
              </a:cxnLst>
              <a:rect l="l" t="t" r="r" b="b"/>
              <a:pathLst>
                <a:path w="335819" h="2075434">
                  <a:moveTo>
                    <a:pt x="335819" y="2075434"/>
                  </a:moveTo>
                  <a:lnTo>
                    <a:pt x="0" y="2075434"/>
                  </a:lnTo>
                  <a:lnTo>
                    <a:pt x="66405" y="0"/>
                  </a:lnTo>
                  <a:lnTo>
                    <a:pt x="269414" y="0"/>
                  </a:lnTo>
                  <a:close/>
                </a:path>
              </a:pathLst>
            </a:cu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23" name="Freeform: Shape 122">
              <a:extLst>
                <a:ext uri="{FF2B5EF4-FFF2-40B4-BE49-F238E27FC236}">
                  <a16:creationId xmlns:a16="http://schemas.microsoft.com/office/drawing/2014/main" id="{50393FCE-9615-454C-A62A-9256C570D9B8}"/>
                </a:ext>
              </a:extLst>
            </p:cNvPr>
            <p:cNvSpPr/>
            <p:nvPr userDrawn="1"/>
          </p:nvSpPr>
          <p:spPr>
            <a:xfrm rot="16002872" flipH="1">
              <a:off x="6712916" y="-1469814"/>
              <a:ext cx="766855" cy="10246687"/>
            </a:xfrm>
            <a:custGeom>
              <a:avLst/>
              <a:gdLst>
                <a:gd name="connsiteX0" fmla="*/ 0 w 766855"/>
                <a:gd name="connsiteY0" fmla="*/ 10246687 h 10246687"/>
                <a:gd name="connsiteX1" fmla="*/ 766855 w 766855"/>
                <a:gd name="connsiteY1" fmla="*/ 10202665 h 10246687"/>
                <a:gd name="connsiteX2" fmla="*/ 384253 w 766855"/>
                <a:gd name="connsiteY2" fmla="*/ 0 h 10246687"/>
              </a:gdLst>
              <a:ahLst/>
              <a:cxnLst>
                <a:cxn ang="0">
                  <a:pos x="connsiteX0" y="connsiteY0"/>
                </a:cxn>
                <a:cxn ang="0">
                  <a:pos x="connsiteX1" y="connsiteY1"/>
                </a:cxn>
                <a:cxn ang="0">
                  <a:pos x="connsiteX2" y="connsiteY2"/>
                </a:cxn>
              </a:cxnLst>
              <a:rect l="l" t="t" r="r" b="b"/>
              <a:pathLst>
                <a:path w="766855" h="10246687">
                  <a:moveTo>
                    <a:pt x="0" y="10246687"/>
                  </a:moveTo>
                  <a:lnTo>
                    <a:pt x="766855" y="10202665"/>
                  </a:lnTo>
                  <a:lnTo>
                    <a:pt x="384253"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83" name="Freeform: Shape 82">
              <a:extLst>
                <a:ext uri="{FF2B5EF4-FFF2-40B4-BE49-F238E27FC236}">
                  <a16:creationId xmlns:a16="http://schemas.microsoft.com/office/drawing/2014/main" id="{5CD2F489-178E-4089-A87F-202383072C19}"/>
                </a:ext>
              </a:extLst>
            </p:cNvPr>
            <p:cNvSpPr/>
            <p:nvPr userDrawn="1"/>
          </p:nvSpPr>
          <p:spPr>
            <a:xfrm rot="15592921" flipH="1">
              <a:off x="9687407" y="353255"/>
              <a:ext cx="619380" cy="4569619"/>
            </a:xfrm>
            <a:custGeom>
              <a:avLst/>
              <a:gdLst>
                <a:gd name="connsiteX0" fmla="*/ 0 w 619380"/>
                <a:gd name="connsiteY0" fmla="*/ 4569619 h 4569619"/>
                <a:gd name="connsiteX1" fmla="*/ 619380 w 619380"/>
                <a:gd name="connsiteY1" fmla="*/ 4459090 h 4569619"/>
                <a:gd name="connsiteX2" fmla="*/ 413743 w 619380"/>
                <a:gd name="connsiteY2" fmla="*/ 0 h 4569619"/>
                <a:gd name="connsiteX3" fmla="*/ 210734 w 619380"/>
                <a:gd name="connsiteY3" fmla="*/ 0 h 4569619"/>
              </a:gdLst>
              <a:ahLst/>
              <a:cxnLst>
                <a:cxn ang="0">
                  <a:pos x="connsiteX0" y="connsiteY0"/>
                </a:cxn>
                <a:cxn ang="0">
                  <a:pos x="connsiteX1" y="connsiteY1"/>
                </a:cxn>
                <a:cxn ang="0">
                  <a:pos x="connsiteX2" y="connsiteY2"/>
                </a:cxn>
                <a:cxn ang="0">
                  <a:pos x="connsiteX3" y="connsiteY3"/>
                </a:cxn>
              </a:cxnLst>
              <a:rect l="l" t="t" r="r" b="b"/>
              <a:pathLst>
                <a:path w="619380" h="4569619">
                  <a:moveTo>
                    <a:pt x="0" y="4569619"/>
                  </a:moveTo>
                  <a:lnTo>
                    <a:pt x="619380" y="4459090"/>
                  </a:lnTo>
                  <a:lnTo>
                    <a:pt x="413743" y="0"/>
                  </a:lnTo>
                  <a:lnTo>
                    <a:pt x="210734" y="0"/>
                  </a:lnTo>
                  <a:close/>
                </a:path>
              </a:pathLst>
            </a:cu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81" name="Freeform: Shape 80">
              <a:extLst>
                <a:ext uri="{FF2B5EF4-FFF2-40B4-BE49-F238E27FC236}">
                  <a16:creationId xmlns:a16="http://schemas.microsoft.com/office/drawing/2014/main" id="{5137AE02-F236-4194-B6C9-F0E6EF8BF8DF}"/>
                </a:ext>
              </a:extLst>
            </p:cNvPr>
            <p:cNvSpPr/>
            <p:nvPr userDrawn="1"/>
          </p:nvSpPr>
          <p:spPr>
            <a:xfrm rot="15027055" flipH="1">
              <a:off x="9669970" y="-509574"/>
              <a:ext cx="627882" cy="4909203"/>
            </a:xfrm>
            <a:custGeom>
              <a:avLst/>
              <a:gdLst>
                <a:gd name="connsiteX0" fmla="*/ 0 w 627882"/>
                <a:gd name="connsiteY0" fmla="*/ 4764190 h 4764190"/>
                <a:gd name="connsiteX1" fmla="*/ 627882 w 627882"/>
                <a:gd name="connsiteY1" fmla="*/ 4541240 h 4764190"/>
                <a:gd name="connsiteX2" fmla="*/ 420535 w 627882"/>
                <a:gd name="connsiteY2" fmla="*/ 0 h 4764190"/>
                <a:gd name="connsiteX3" fmla="*/ 217526 w 627882"/>
                <a:gd name="connsiteY3" fmla="*/ 0 h 4764190"/>
              </a:gdLst>
              <a:ahLst/>
              <a:cxnLst>
                <a:cxn ang="0">
                  <a:pos x="connsiteX0" y="connsiteY0"/>
                </a:cxn>
                <a:cxn ang="0">
                  <a:pos x="connsiteX1" y="connsiteY1"/>
                </a:cxn>
                <a:cxn ang="0">
                  <a:pos x="connsiteX2" y="connsiteY2"/>
                </a:cxn>
                <a:cxn ang="0">
                  <a:pos x="connsiteX3" y="connsiteY3"/>
                </a:cxn>
              </a:cxnLst>
              <a:rect l="l" t="t" r="r" b="b"/>
              <a:pathLst>
                <a:path w="627882" h="4764190">
                  <a:moveTo>
                    <a:pt x="0" y="4764190"/>
                  </a:moveTo>
                  <a:lnTo>
                    <a:pt x="627882" y="4541240"/>
                  </a:lnTo>
                  <a:lnTo>
                    <a:pt x="420535" y="0"/>
                  </a:lnTo>
                  <a:lnTo>
                    <a:pt x="217526"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19" name="Freeform: Shape 118">
              <a:extLst>
                <a:ext uri="{FF2B5EF4-FFF2-40B4-BE49-F238E27FC236}">
                  <a16:creationId xmlns:a16="http://schemas.microsoft.com/office/drawing/2014/main" id="{B9ABC6C5-2BC1-4D40-92AB-3E011F468E54}"/>
                </a:ext>
              </a:extLst>
            </p:cNvPr>
            <p:cNvSpPr/>
            <p:nvPr userDrawn="1"/>
          </p:nvSpPr>
          <p:spPr>
            <a:xfrm rot="14491176" flipH="1">
              <a:off x="9655464" y="-1324322"/>
              <a:ext cx="597267" cy="5106449"/>
            </a:xfrm>
            <a:custGeom>
              <a:avLst/>
              <a:gdLst>
                <a:gd name="connsiteX0" fmla="*/ 0 w 597267"/>
                <a:gd name="connsiteY0" fmla="*/ 4580463 h 5106449"/>
                <a:gd name="connsiteX1" fmla="*/ 285355 w 597267"/>
                <a:gd name="connsiteY1" fmla="*/ 5106449 h 5106449"/>
                <a:gd name="connsiteX2" fmla="*/ 597267 w 597267"/>
                <a:gd name="connsiteY2" fmla="*/ 4937232 h 5106449"/>
                <a:gd name="connsiteX3" fmla="*/ 392749 w 597267"/>
                <a:gd name="connsiteY3" fmla="*/ 0 h 5106449"/>
                <a:gd name="connsiteX4" fmla="*/ 189740 w 597267"/>
                <a:gd name="connsiteY4" fmla="*/ 0 h 5106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7267" h="5106449">
                  <a:moveTo>
                    <a:pt x="0" y="4580463"/>
                  </a:moveTo>
                  <a:lnTo>
                    <a:pt x="285355" y="5106449"/>
                  </a:lnTo>
                  <a:lnTo>
                    <a:pt x="597267" y="4937232"/>
                  </a:lnTo>
                  <a:lnTo>
                    <a:pt x="392749" y="0"/>
                  </a:lnTo>
                  <a:lnTo>
                    <a:pt x="189740" y="0"/>
                  </a:lnTo>
                  <a:close/>
                </a:path>
              </a:pathLst>
            </a:cu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15" name="Freeform: Shape 114">
              <a:extLst>
                <a:ext uri="{FF2B5EF4-FFF2-40B4-BE49-F238E27FC236}">
                  <a16:creationId xmlns:a16="http://schemas.microsoft.com/office/drawing/2014/main" id="{4625A0F9-70D7-4312-A1EE-11AA852CAEE8}"/>
                </a:ext>
              </a:extLst>
            </p:cNvPr>
            <p:cNvSpPr/>
            <p:nvPr userDrawn="1"/>
          </p:nvSpPr>
          <p:spPr>
            <a:xfrm rot="13861016" flipH="1">
              <a:off x="8739437" y="-957116"/>
              <a:ext cx="524415" cy="4060284"/>
            </a:xfrm>
            <a:custGeom>
              <a:avLst/>
              <a:gdLst>
                <a:gd name="connsiteX0" fmla="*/ 0 w 524415"/>
                <a:gd name="connsiteY0" fmla="*/ 3412294 h 4060284"/>
                <a:gd name="connsiteX1" fmla="*/ 524415 w 524415"/>
                <a:gd name="connsiteY1" fmla="*/ 4060284 h 4060284"/>
                <a:gd name="connsiteX2" fmla="*/ 349777 w 524415"/>
                <a:gd name="connsiteY2" fmla="*/ 0 h 4060284"/>
                <a:gd name="connsiteX3" fmla="*/ 146768 w 524415"/>
                <a:gd name="connsiteY3" fmla="*/ 0 h 4060284"/>
              </a:gdLst>
              <a:ahLst/>
              <a:cxnLst>
                <a:cxn ang="0">
                  <a:pos x="connsiteX0" y="connsiteY0"/>
                </a:cxn>
                <a:cxn ang="0">
                  <a:pos x="connsiteX1" y="connsiteY1"/>
                </a:cxn>
                <a:cxn ang="0">
                  <a:pos x="connsiteX2" y="connsiteY2"/>
                </a:cxn>
                <a:cxn ang="0">
                  <a:pos x="connsiteX3" y="connsiteY3"/>
                </a:cxn>
              </a:cxnLst>
              <a:rect l="l" t="t" r="r" b="b"/>
              <a:pathLst>
                <a:path w="524415" h="4060284">
                  <a:moveTo>
                    <a:pt x="0" y="3412294"/>
                  </a:moveTo>
                  <a:lnTo>
                    <a:pt x="524415" y="4060284"/>
                  </a:lnTo>
                  <a:lnTo>
                    <a:pt x="349777" y="0"/>
                  </a:lnTo>
                  <a:lnTo>
                    <a:pt x="146768"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13" name="Freeform: Shape 112">
              <a:extLst>
                <a:ext uri="{FF2B5EF4-FFF2-40B4-BE49-F238E27FC236}">
                  <a16:creationId xmlns:a16="http://schemas.microsoft.com/office/drawing/2014/main" id="{937F567C-D95B-4F0B-8923-633AB5C9E73B}"/>
                </a:ext>
              </a:extLst>
            </p:cNvPr>
            <p:cNvSpPr/>
            <p:nvPr userDrawn="1"/>
          </p:nvSpPr>
          <p:spPr>
            <a:xfrm rot="13303062" flipH="1">
              <a:off x="7929494" y="-568356"/>
              <a:ext cx="480210" cy="3220285"/>
            </a:xfrm>
            <a:custGeom>
              <a:avLst/>
              <a:gdLst>
                <a:gd name="connsiteX0" fmla="*/ 0 w 480210"/>
                <a:gd name="connsiteY0" fmla="*/ 2792168 h 3220285"/>
                <a:gd name="connsiteX1" fmla="*/ 480210 w 480210"/>
                <a:gd name="connsiteY1" fmla="*/ 3220285 h 3220285"/>
                <a:gd name="connsiteX2" fmla="*/ 331741 w 480210"/>
                <a:gd name="connsiteY2" fmla="*/ 0 h 3220285"/>
                <a:gd name="connsiteX3" fmla="*/ 128732 w 480210"/>
                <a:gd name="connsiteY3" fmla="*/ 0 h 3220285"/>
              </a:gdLst>
              <a:ahLst/>
              <a:cxnLst>
                <a:cxn ang="0">
                  <a:pos x="connsiteX0" y="connsiteY0"/>
                </a:cxn>
                <a:cxn ang="0">
                  <a:pos x="connsiteX1" y="connsiteY1"/>
                </a:cxn>
                <a:cxn ang="0">
                  <a:pos x="connsiteX2" y="connsiteY2"/>
                </a:cxn>
                <a:cxn ang="0">
                  <a:pos x="connsiteX3" y="connsiteY3"/>
                </a:cxn>
              </a:cxnLst>
              <a:rect l="l" t="t" r="r" b="b"/>
              <a:pathLst>
                <a:path w="480210" h="3220285">
                  <a:moveTo>
                    <a:pt x="0" y="2792168"/>
                  </a:moveTo>
                  <a:lnTo>
                    <a:pt x="480210" y="3220285"/>
                  </a:lnTo>
                  <a:lnTo>
                    <a:pt x="331741" y="0"/>
                  </a:lnTo>
                  <a:lnTo>
                    <a:pt x="128732" y="0"/>
                  </a:lnTo>
                  <a:close/>
                </a:path>
              </a:pathLst>
            </a:cu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09" name="Freeform: Shape 108">
              <a:extLst>
                <a:ext uri="{FF2B5EF4-FFF2-40B4-BE49-F238E27FC236}">
                  <a16:creationId xmlns:a16="http://schemas.microsoft.com/office/drawing/2014/main" id="{F21DE525-9D4F-4427-8B08-CC69E566DBE7}"/>
                </a:ext>
              </a:extLst>
            </p:cNvPr>
            <p:cNvSpPr/>
            <p:nvPr userDrawn="1"/>
          </p:nvSpPr>
          <p:spPr>
            <a:xfrm rot="12753183" flipH="1">
              <a:off x="7342764" y="-315854"/>
              <a:ext cx="375887" cy="2729749"/>
            </a:xfrm>
            <a:custGeom>
              <a:avLst/>
              <a:gdLst>
                <a:gd name="connsiteX0" fmla="*/ 0 w 375887"/>
                <a:gd name="connsiteY0" fmla="*/ 2489793 h 2729749"/>
                <a:gd name="connsiteX1" fmla="*/ 375887 w 375887"/>
                <a:gd name="connsiteY1" fmla="*/ 2729749 h 2729749"/>
                <a:gd name="connsiteX2" fmla="*/ 285474 w 375887"/>
                <a:gd name="connsiteY2" fmla="*/ 0 h 2729749"/>
                <a:gd name="connsiteX3" fmla="*/ 82465 w 375887"/>
                <a:gd name="connsiteY3" fmla="*/ 0 h 2729749"/>
              </a:gdLst>
              <a:ahLst/>
              <a:cxnLst>
                <a:cxn ang="0">
                  <a:pos x="connsiteX0" y="connsiteY0"/>
                </a:cxn>
                <a:cxn ang="0">
                  <a:pos x="connsiteX1" y="connsiteY1"/>
                </a:cxn>
                <a:cxn ang="0">
                  <a:pos x="connsiteX2" y="connsiteY2"/>
                </a:cxn>
                <a:cxn ang="0">
                  <a:pos x="connsiteX3" y="connsiteY3"/>
                </a:cxn>
              </a:cxnLst>
              <a:rect l="l" t="t" r="r" b="b"/>
              <a:pathLst>
                <a:path w="375887" h="2729749">
                  <a:moveTo>
                    <a:pt x="0" y="2489793"/>
                  </a:moveTo>
                  <a:lnTo>
                    <a:pt x="375887" y="2729749"/>
                  </a:lnTo>
                  <a:lnTo>
                    <a:pt x="285474" y="0"/>
                  </a:lnTo>
                  <a:lnTo>
                    <a:pt x="82465"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11" name="Freeform: Shape 110">
              <a:extLst>
                <a:ext uri="{FF2B5EF4-FFF2-40B4-BE49-F238E27FC236}">
                  <a16:creationId xmlns:a16="http://schemas.microsoft.com/office/drawing/2014/main" id="{83527106-3C33-4A8E-9235-A2907675B900}"/>
                </a:ext>
              </a:extLst>
            </p:cNvPr>
            <p:cNvSpPr/>
            <p:nvPr userDrawn="1"/>
          </p:nvSpPr>
          <p:spPr>
            <a:xfrm rot="12260304" flipH="1">
              <a:off x="6811060" y="-181856"/>
              <a:ext cx="347008" cy="2476709"/>
            </a:xfrm>
            <a:custGeom>
              <a:avLst/>
              <a:gdLst>
                <a:gd name="connsiteX0" fmla="*/ 0 w 347008"/>
                <a:gd name="connsiteY0" fmla="*/ 2319749 h 2476709"/>
                <a:gd name="connsiteX1" fmla="*/ 347008 w 347008"/>
                <a:gd name="connsiteY1" fmla="*/ 2476709 h 2476709"/>
                <a:gd name="connsiteX2" fmla="*/ 272653 w 347008"/>
                <a:gd name="connsiteY2" fmla="*/ 0 h 2476709"/>
                <a:gd name="connsiteX3" fmla="*/ 69644 w 347008"/>
                <a:gd name="connsiteY3" fmla="*/ 0 h 2476709"/>
              </a:gdLst>
              <a:ahLst/>
              <a:cxnLst>
                <a:cxn ang="0">
                  <a:pos x="connsiteX0" y="connsiteY0"/>
                </a:cxn>
                <a:cxn ang="0">
                  <a:pos x="connsiteX1" y="connsiteY1"/>
                </a:cxn>
                <a:cxn ang="0">
                  <a:pos x="connsiteX2" y="connsiteY2"/>
                </a:cxn>
                <a:cxn ang="0">
                  <a:pos x="connsiteX3" y="connsiteY3"/>
                </a:cxn>
              </a:cxnLst>
              <a:rect l="l" t="t" r="r" b="b"/>
              <a:pathLst>
                <a:path w="347008" h="2476709">
                  <a:moveTo>
                    <a:pt x="0" y="2319749"/>
                  </a:moveTo>
                  <a:lnTo>
                    <a:pt x="347008" y="2476709"/>
                  </a:lnTo>
                  <a:lnTo>
                    <a:pt x="272653" y="0"/>
                  </a:lnTo>
                  <a:lnTo>
                    <a:pt x="69644" y="0"/>
                  </a:lnTo>
                  <a:close/>
                </a:path>
              </a:pathLst>
            </a:cu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07" name="Freeform: Shape 106">
              <a:extLst>
                <a:ext uri="{FF2B5EF4-FFF2-40B4-BE49-F238E27FC236}">
                  <a16:creationId xmlns:a16="http://schemas.microsoft.com/office/drawing/2014/main" id="{57F26FA0-30AC-45BC-90AE-02054BC2429C}"/>
                </a:ext>
              </a:extLst>
            </p:cNvPr>
            <p:cNvSpPr/>
            <p:nvPr userDrawn="1"/>
          </p:nvSpPr>
          <p:spPr>
            <a:xfrm rot="11593205" flipH="1">
              <a:off x="6330960" y="-66638"/>
              <a:ext cx="327739" cy="2178586"/>
            </a:xfrm>
            <a:custGeom>
              <a:avLst/>
              <a:gdLst>
                <a:gd name="connsiteX0" fmla="*/ 0 w 327739"/>
                <a:gd name="connsiteY0" fmla="*/ 2101594 h 2178586"/>
                <a:gd name="connsiteX1" fmla="*/ 327739 w 327739"/>
                <a:gd name="connsiteY1" fmla="*/ 2178586 h 2178586"/>
                <a:gd name="connsiteX2" fmla="*/ 264252 w 327739"/>
                <a:gd name="connsiteY2" fmla="*/ 0 h 2178586"/>
                <a:gd name="connsiteX3" fmla="*/ 61243 w 327739"/>
                <a:gd name="connsiteY3" fmla="*/ 0 h 2178586"/>
              </a:gdLst>
              <a:ahLst/>
              <a:cxnLst>
                <a:cxn ang="0">
                  <a:pos x="connsiteX0" y="connsiteY0"/>
                </a:cxn>
                <a:cxn ang="0">
                  <a:pos x="connsiteX1" y="connsiteY1"/>
                </a:cxn>
                <a:cxn ang="0">
                  <a:pos x="connsiteX2" y="connsiteY2"/>
                </a:cxn>
                <a:cxn ang="0">
                  <a:pos x="connsiteX3" y="connsiteY3"/>
                </a:cxn>
              </a:cxnLst>
              <a:rect l="l" t="t" r="r" b="b"/>
              <a:pathLst>
                <a:path w="327739" h="2178586">
                  <a:moveTo>
                    <a:pt x="0" y="2101594"/>
                  </a:moveTo>
                  <a:lnTo>
                    <a:pt x="327739" y="2178586"/>
                  </a:lnTo>
                  <a:lnTo>
                    <a:pt x="264252" y="0"/>
                  </a:lnTo>
                  <a:lnTo>
                    <a:pt x="61243"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 name="Rectangle 1">
              <a:extLst>
                <a:ext uri="{FF2B5EF4-FFF2-40B4-BE49-F238E27FC236}">
                  <a16:creationId xmlns:a16="http://schemas.microsoft.com/office/drawing/2014/main" id="{AFD73E93-45E1-4BAA-8D72-63895F25890B}"/>
                </a:ext>
              </a:extLst>
            </p:cNvPr>
            <p:cNvSpPr/>
            <p:nvPr userDrawn="1"/>
          </p:nvSpPr>
          <p:spPr>
            <a:xfrm>
              <a:off x="0" y="3555807"/>
              <a:ext cx="12192000" cy="3302192"/>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grpSp>
        <p:nvGrpSpPr>
          <p:cNvPr id="26" name="Group 25">
            <a:extLst>
              <a:ext uri="{FF2B5EF4-FFF2-40B4-BE49-F238E27FC236}">
                <a16:creationId xmlns:a16="http://schemas.microsoft.com/office/drawing/2014/main" id="{4D5DC8F3-ACCF-4BDE-8E1B-ECB9B3C21576}"/>
              </a:ext>
            </a:extLst>
          </p:cNvPr>
          <p:cNvGrpSpPr/>
          <p:nvPr userDrawn="1"/>
        </p:nvGrpSpPr>
        <p:grpSpPr>
          <a:xfrm>
            <a:off x="3451526" y="1777904"/>
            <a:ext cx="5115427" cy="3302192"/>
            <a:chOff x="3645055" y="2025316"/>
            <a:chExt cx="4303504" cy="2778066"/>
          </a:xfrm>
          <a:solidFill>
            <a:srgbClr val="FFC000"/>
          </a:solidFill>
        </p:grpSpPr>
        <p:sp>
          <p:nvSpPr>
            <p:cNvPr id="27" name="Rectangle: Rounded Corners 134">
              <a:extLst>
                <a:ext uri="{FF2B5EF4-FFF2-40B4-BE49-F238E27FC236}">
                  <a16:creationId xmlns:a16="http://schemas.microsoft.com/office/drawing/2014/main" id="{6CA08F28-9315-4FC2-8A6C-7A6C318D9BC2}"/>
                </a:ext>
              </a:extLst>
            </p:cNvPr>
            <p:cNvSpPr/>
            <p:nvPr userDrawn="1"/>
          </p:nvSpPr>
          <p:spPr>
            <a:xfrm rot="10800000" flipV="1">
              <a:off x="3645055" y="2025316"/>
              <a:ext cx="4303504" cy="2778066"/>
            </a:xfrm>
            <a:custGeom>
              <a:avLst/>
              <a:gdLst>
                <a:gd name="connsiteX0" fmla="*/ 0 w 4074204"/>
                <a:gd name="connsiteY0" fmla="*/ 606620 h 2630045"/>
                <a:gd name="connsiteX1" fmla="*/ 606620 w 4074204"/>
                <a:gd name="connsiteY1" fmla="*/ 0 h 2630045"/>
                <a:gd name="connsiteX2" fmla="*/ 3467584 w 4074204"/>
                <a:gd name="connsiteY2" fmla="*/ 0 h 2630045"/>
                <a:gd name="connsiteX3" fmla="*/ 4074204 w 4074204"/>
                <a:gd name="connsiteY3" fmla="*/ 606620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606620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2023425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08750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819695 h 2630045"/>
                <a:gd name="connsiteX4" fmla="*/ 4074204 w 4074204"/>
                <a:gd name="connsiteY4" fmla="*/ 1708750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4204" h="2630045">
                  <a:moveTo>
                    <a:pt x="0" y="606620"/>
                  </a:moveTo>
                  <a:cubicBezTo>
                    <a:pt x="0" y="271593"/>
                    <a:pt x="271593" y="0"/>
                    <a:pt x="606620" y="0"/>
                  </a:cubicBezTo>
                  <a:cubicBezTo>
                    <a:pt x="1560275" y="0"/>
                    <a:pt x="2527670" y="144370"/>
                    <a:pt x="3481325" y="213074"/>
                  </a:cubicBezTo>
                  <a:cubicBezTo>
                    <a:pt x="3816352" y="213074"/>
                    <a:pt x="4074204" y="484668"/>
                    <a:pt x="4074204" y="819695"/>
                  </a:cubicBezTo>
                  <a:lnTo>
                    <a:pt x="4074204" y="1708750"/>
                  </a:lnTo>
                  <a:cubicBezTo>
                    <a:pt x="4074204" y="2043777"/>
                    <a:pt x="3904984" y="2316918"/>
                    <a:pt x="3569957" y="2316918"/>
                  </a:cubicBezTo>
                  <a:lnTo>
                    <a:pt x="606620" y="2630045"/>
                  </a:lnTo>
                  <a:cubicBezTo>
                    <a:pt x="271593" y="2630045"/>
                    <a:pt x="0" y="2358452"/>
                    <a:pt x="0" y="2023425"/>
                  </a:cubicBezTo>
                  <a:lnTo>
                    <a:pt x="0" y="606620"/>
                  </a:lnTo>
                  <a:close/>
                </a:path>
              </a:pathLst>
            </a:custGeom>
            <a:solidFill>
              <a:srgbClr val="F3A70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28" name="Rectangle: Rounded Corners 134">
              <a:extLst>
                <a:ext uri="{FF2B5EF4-FFF2-40B4-BE49-F238E27FC236}">
                  <a16:creationId xmlns:a16="http://schemas.microsoft.com/office/drawing/2014/main" id="{FEDC9FD4-30B5-4EA0-80D5-BF74D05ECF57}"/>
                </a:ext>
              </a:extLst>
            </p:cNvPr>
            <p:cNvSpPr/>
            <p:nvPr userDrawn="1"/>
          </p:nvSpPr>
          <p:spPr>
            <a:xfrm rot="10800000" flipV="1">
              <a:off x="3768192" y="2208585"/>
              <a:ext cx="3769768" cy="2413957"/>
            </a:xfrm>
            <a:custGeom>
              <a:avLst/>
              <a:gdLst>
                <a:gd name="connsiteX0" fmla="*/ 0 w 4074204"/>
                <a:gd name="connsiteY0" fmla="*/ 606620 h 2630045"/>
                <a:gd name="connsiteX1" fmla="*/ 606620 w 4074204"/>
                <a:gd name="connsiteY1" fmla="*/ 0 h 2630045"/>
                <a:gd name="connsiteX2" fmla="*/ 3467584 w 4074204"/>
                <a:gd name="connsiteY2" fmla="*/ 0 h 2630045"/>
                <a:gd name="connsiteX3" fmla="*/ 4074204 w 4074204"/>
                <a:gd name="connsiteY3" fmla="*/ 606620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606620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2023425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08750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819695 h 2630045"/>
                <a:gd name="connsiteX4" fmla="*/ 4074204 w 4074204"/>
                <a:gd name="connsiteY4" fmla="*/ 1708750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4204" h="2630045">
                  <a:moveTo>
                    <a:pt x="0" y="606620"/>
                  </a:moveTo>
                  <a:cubicBezTo>
                    <a:pt x="0" y="271593"/>
                    <a:pt x="271593" y="0"/>
                    <a:pt x="606620" y="0"/>
                  </a:cubicBezTo>
                  <a:cubicBezTo>
                    <a:pt x="1560275" y="0"/>
                    <a:pt x="2527670" y="144370"/>
                    <a:pt x="3481325" y="213074"/>
                  </a:cubicBezTo>
                  <a:cubicBezTo>
                    <a:pt x="3816352" y="213074"/>
                    <a:pt x="4074204" y="484668"/>
                    <a:pt x="4074204" y="819695"/>
                  </a:cubicBezTo>
                  <a:lnTo>
                    <a:pt x="4074204" y="1708750"/>
                  </a:lnTo>
                  <a:cubicBezTo>
                    <a:pt x="4074204" y="2043777"/>
                    <a:pt x="3904984" y="2316918"/>
                    <a:pt x="3569957" y="2316918"/>
                  </a:cubicBezTo>
                  <a:lnTo>
                    <a:pt x="606620" y="2630045"/>
                  </a:lnTo>
                  <a:cubicBezTo>
                    <a:pt x="271593" y="2630045"/>
                    <a:pt x="0" y="2358452"/>
                    <a:pt x="0" y="2023425"/>
                  </a:cubicBezTo>
                  <a:lnTo>
                    <a:pt x="0" y="606620"/>
                  </a:ln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grpSp>
      <p:sp>
        <p:nvSpPr>
          <p:cNvPr id="7" name="Shape 9">
            <a:extLst>
              <a:ext uri="{FF2B5EF4-FFF2-40B4-BE49-F238E27FC236}">
                <a16:creationId xmlns:a16="http://schemas.microsoft.com/office/drawing/2014/main" id="{9AE1E74B-28DA-4575-9FCD-5EA3699C4169}"/>
              </a:ext>
            </a:extLst>
          </p:cNvPr>
          <p:cNvSpPr txBox="1">
            <a:spLocks noGrp="1"/>
          </p:cNvSpPr>
          <p:nvPr>
            <p:ph type="ctrTitle"/>
          </p:nvPr>
        </p:nvSpPr>
        <p:spPr>
          <a:xfrm>
            <a:off x="3388965" y="2823288"/>
            <a:ext cx="5185236" cy="907867"/>
          </a:xfrm>
          <a:prstGeom prst="rect">
            <a:avLst/>
          </a:prstGeom>
        </p:spPr>
        <p:txBody>
          <a:bodyPr lIns="91425" tIns="91425" rIns="91425" bIns="91425" anchor="ctr" anchorCtr="0">
            <a:normAutofit/>
            <a:scene3d>
              <a:camera prst="orthographicFront">
                <a:rot lat="0" lon="1500000" rev="0"/>
              </a:camera>
              <a:lightRig rig="threePt" dir="t"/>
            </a:scene3d>
          </a:bodyPr>
          <a:lstStyle>
            <a:lvl1pPr lvl="0" algn="ctr">
              <a:spcBef>
                <a:spcPts val="0"/>
              </a:spcBef>
              <a:buSzPct val="100000"/>
              <a:defRPr sz="4800">
                <a:solidFill>
                  <a:schemeClr val="tx1"/>
                </a:solidFill>
                <a:effectLst>
                  <a:outerShdw blurRad="50800" dist="38100" dir="18900000" algn="bl" rotWithShape="0">
                    <a:prstClr val="black">
                      <a:alpha val="40000"/>
                    </a:prstClr>
                  </a:outerShdw>
                </a:effectLst>
              </a:defRPr>
            </a:lvl1pPr>
            <a:lvl2pPr lvl="1" algn="ctr">
              <a:spcBef>
                <a:spcPts val="0"/>
              </a:spcBef>
              <a:buSzPct val="100000"/>
              <a:defRPr sz="6400"/>
            </a:lvl2pPr>
            <a:lvl3pPr lvl="2" algn="ctr">
              <a:spcBef>
                <a:spcPts val="0"/>
              </a:spcBef>
              <a:buSzPct val="100000"/>
              <a:defRPr sz="6400"/>
            </a:lvl3pPr>
            <a:lvl4pPr lvl="3" algn="ctr">
              <a:spcBef>
                <a:spcPts val="0"/>
              </a:spcBef>
              <a:buSzPct val="100000"/>
              <a:defRPr sz="6400"/>
            </a:lvl4pPr>
            <a:lvl5pPr lvl="4" algn="ctr">
              <a:spcBef>
                <a:spcPts val="0"/>
              </a:spcBef>
              <a:buSzPct val="100000"/>
              <a:defRPr sz="6400"/>
            </a:lvl5pPr>
            <a:lvl6pPr lvl="5" algn="ctr">
              <a:spcBef>
                <a:spcPts val="0"/>
              </a:spcBef>
              <a:buSzPct val="100000"/>
              <a:defRPr sz="6400"/>
            </a:lvl6pPr>
            <a:lvl7pPr lvl="6" algn="ctr">
              <a:spcBef>
                <a:spcPts val="0"/>
              </a:spcBef>
              <a:buSzPct val="100000"/>
              <a:defRPr sz="6400"/>
            </a:lvl7pPr>
            <a:lvl8pPr lvl="7" algn="ctr">
              <a:spcBef>
                <a:spcPts val="0"/>
              </a:spcBef>
              <a:buSzPct val="100000"/>
              <a:defRPr sz="6400"/>
            </a:lvl8pPr>
            <a:lvl9pPr lvl="8" algn="ctr">
              <a:spcBef>
                <a:spcPts val="0"/>
              </a:spcBef>
              <a:buSzPct val="100000"/>
              <a:defRPr sz="6400"/>
            </a:lvl9pPr>
          </a:lstStyle>
          <a:p>
            <a:endParaRPr dirty="0"/>
          </a:p>
        </p:txBody>
      </p:sp>
    </p:spTree>
    <p:extLst>
      <p:ext uri="{BB962C8B-B14F-4D97-AF65-F5344CB8AC3E}">
        <p14:creationId xmlns:p14="http://schemas.microsoft.com/office/powerpoint/2010/main" val="2033188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ption">
    <p:spTree>
      <p:nvGrpSpPr>
        <p:cNvPr id="1" name="Shape 108"/>
        <p:cNvGrpSpPr/>
        <p:nvPr/>
      </p:nvGrpSpPr>
      <p:grpSpPr>
        <a:xfrm>
          <a:off x="0" y="0"/>
          <a:ext cx="0" cy="0"/>
          <a:chOff x="0" y="0"/>
          <a:chExt cx="0" cy="0"/>
        </a:xfrm>
      </p:grpSpPr>
      <p:grpSp>
        <p:nvGrpSpPr>
          <p:cNvPr id="2" name="Group 1">
            <a:extLst>
              <a:ext uri="{FF2B5EF4-FFF2-40B4-BE49-F238E27FC236}">
                <a16:creationId xmlns:a16="http://schemas.microsoft.com/office/drawing/2014/main" id="{CFD8AE0E-CF51-4332-A3E0-B15697C0845B}"/>
              </a:ext>
            </a:extLst>
          </p:cNvPr>
          <p:cNvGrpSpPr/>
          <p:nvPr userDrawn="1"/>
        </p:nvGrpSpPr>
        <p:grpSpPr>
          <a:xfrm>
            <a:off x="1" y="0"/>
            <a:ext cx="12192000" cy="6910499"/>
            <a:chOff x="2666999" y="0"/>
            <a:chExt cx="6858001" cy="6910499"/>
          </a:xfrm>
          <a:solidFill>
            <a:srgbClr val="428B91"/>
          </a:solidFill>
        </p:grpSpPr>
        <p:sp>
          <p:nvSpPr>
            <p:cNvPr id="4" name="Rectangle 3">
              <a:extLst>
                <a:ext uri="{FF2B5EF4-FFF2-40B4-BE49-F238E27FC236}">
                  <a16:creationId xmlns:a16="http://schemas.microsoft.com/office/drawing/2014/main" id="{FC3839F6-A49E-4EC6-B9FF-958FA4FB0B31}"/>
                </a:ext>
              </a:extLst>
            </p:cNvPr>
            <p:cNvSpPr/>
            <p:nvPr userDrawn="1"/>
          </p:nvSpPr>
          <p:spPr>
            <a:xfrm rot="16200000">
              <a:off x="5809648" y="-3142649"/>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5" name="Rectangle 4">
              <a:extLst>
                <a:ext uri="{FF2B5EF4-FFF2-40B4-BE49-F238E27FC236}">
                  <a16:creationId xmlns:a16="http://schemas.microsoft.com/office/drawing/2014/main" id="{A9BA7E17-80F7-448E-A9F4-45A5453A8940}"/>
                </a:ext>
              </a:extLst>
            </p:cNvPr>
            <p:cNvSpPr/>
            <p:nvPr userDrawn="1"/>
          </p:nvSpPr>
          <p:spPr>
            <a:xfrm rot="16200000">
              <a:off x="5809648" y="-208635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0A14D79D-56BF-4492-884F-FCA4F917C01F}"/>
                </a:ext>
              </a:extLst>
            </p:cNvPr>
            <p:cNvSpPr/>
            <p:nvPr userDrawn="1"/>
          </p:nvSpPr>
          <p:spPr>
            <a:xfrm rot="16200000">
              <a:off x="5809648" y="-103005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FA5DC2B5-9024-4E02-BC71-A8C0D406322F}"/>
                </a:ext>
              </a:extLst>
            </p:cNvPr>
            <p:cNvSpPr/>
            <p:nvPr userDrawn="1"/>
          </p:nvSpPr>
          <p:spPr>
            <a:xfrm rot="16200000">
              <a:off x="5809648" y="26249"/>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4E35C38E-E3DF-4E17-8BC6-B0E561616449}"/>
                </a:ext>
              </a:extLst>
            </p:cNvPr>
            <p:cNvSpPr/>
            <p:nvPr userDrawn="1"/>
          </p:nvSpPr>
          <p:spPr>
            <a:xfrm rot="16200000">
              <a:off x="5809648" y="1082549"/>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0" name="Rectangle 9">
              <a:extLst>
                <a:ext uri="{FF2B5EF4-FFF2-40B4-BE49-F238E27FC236}">
                  <a16:creationId xmlns:a16="http://schemas.microsoft.com/office/drawing/2014/main" id="{6957F183-3BCD-4ADA-948D-C73CFAF12AB5}"/>
                </a:ext>
              </a:extLst>
            </p:cNvPr>
            <p:cNvSpPr/>
            <p:nvPr userDrawn="1"/>
          </p:nvSpPr>
          <p:spPr>
            <a:xfrm rot="16200000">
              <a:off x="5809648" y="2138849"/>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1" name="Rectangle 10">
              <a:extLst>
                <a:ext uri="{FF2B5EF4-FFF2-40B4-BE49-F238E27FC236}">
                  <a16:creationId xmlns:a16="http://schemas.microsoft.com/office/drawing/2014/main" id="{553D12F3-3180-4058-AF60-5EC65AA50BEE}"/>
                </a:ext>
              </a:extLst>
            </p:cNvPr>
            <p:cNvSpPr/>
            <p:nvPr userDrawn="1"/>
          </p:nvSpPr>
          <p:spPr>
            <a:xfrm rot="16200000">
              <a:off x="5809650" y="3195149"/>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sp>
        <p:nvSpPr>
          <p:cNvPr id="17" name="Rectangle: Rounded Corners 16">
            <a:extLst>
              <a:ext uri="{FF2B5EF4-FFF2-40B4-BE49-F238E27FC236}">
                <a16:creationId xmlns:a16="http://schemas.microsoft.com/office/drawing/2014/main" id="{B7B3558B-2A6D-49FA-80B6-2EBA817149A1}"/>
              </a:ext>
            </a:extLst>
          </p:cNvPr>
          <p:cNvSpPr/>
          <p:nvPr userDrawn="1"/>
        </p:nvSpPr>
        <p:spPr>
          <a:xfrm>
            <a:off x="1176398" y="468182"/>
            <a:ext cx="9839204" cy="5921636"/>
          </a:xfrm>
          <a:prstGeom prst="roundRect">
            <a:avLst>
              <a:gd name="adj" fmla="val 11437"/>
            </a:avLst>
          </a:prstGeom>
          <a:solidFill>
            <a:srgbClr val="C43D3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6" name="Shape 95"/>
          <p:cNvSpPr txBox="1">
            <a:spLocks noGrp="1"/>
          </p:cNvSpPr>
          <p:nvPr>
            <p:ph type="title"/>
          </p:nvPr>
        </p:nvSpPr>
        <p:spPr>
          <a:xfrm>
            <a:off x="2370959" y="546408"/>
            <a:ext cx="7450082" cy="732011"/>
          </a:xfrm>
          <a:prstGeom prst="rect">
            <a:avLst/>
          </a:prstGeom>
        </p:spPr>
        <p:txBody>
          <a:bodyPr lIns="91425" tIns="91425" rIns="91425" bIns="91425" anchor="b" anchorCtr="0">
            <a:normAutofit/>
          </a:bodyPr>
          <a:lstStyle>
            <a:lvl1pPr lvl="0" algn="ctr">
              <a:spcBef>
                <a:spcPts val="0"/>
              </a:spcBef>
              <a:defRPr sz="3600">
                <a:solidFill>
                  <a:schemeClr val="bg1"/>
                </a:solidFill>
                <a:latin typeface="Roboto" panose="02000000000000000000" pitchFamily="2" charset="0"/>
                <a:ea typeface="Roboto" panose="02000000000000000000" pitchFamily="2"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Tree>
    <p:extLst>
      <p:ext uri="{BB962C8B-B14F-4D97-AF65-F5344CB8AC3E}">
        <p14:creationId xmlns:p14="http://schemas.microsoft.com/office/powerpoint/2010/main" val="3471332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small">
    <p:bg>
      <p:bgPr>
        <a:solidFill>
          <a:schemeClr val="bg1"/>
        </a:solidFill>
        <a:effectLst/>
      </p:bgPr>
    </p:bg>
    <p:spTree>
      <p:nvGrpSpPr>
        <p:cNvPr id="1" name="Shape 122"/>
        <p:cNvGrpSpPr/>
        <p:nvPr/>
      </p:nvGrpSpPr>
      <p:grpSpPr>
        <a:xfrm>
          <a:off x="0" y="0"/>
          <a:ext cx="0" cy="0"/>
          <a:chOff x="0" y="0"/>
          <a:chExt cx="0" cy="0"/>
        </a:xfrm>
      </p:grpSpPr>
      <p:sp>
        <p:nvSpPr>
          <p:cNvPr id="4" name="Rectangle 3">
            <a:extLst>
              <a:ext uri="{FF2B5EF4-FFF2-40B4-BE49-F238E27FC236}">
                <a16:creationId xmlns:a16="http://schemas.microsoft.com/office/drawing/2014/main" id="{3CAEC39C-974B-4E43-AA67-C6CDA3B95E96}"/>
              </a:ext>
            </a:extLst>
          </p:cNvPr>
          <p:cNvSpPr/>
          <p:nvPr userDrawn="1"/>
        </p:nvSpPr>
        <p:spPr>
          <a:xfrm>
            <a:off x="0" y="1592826"/>
            <a:ext cx="12192000" cy="3716593"/>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42" name="Shape 78"/>
          <p:cNvSpPr txBox="1">
            <a:spLocks noGrp="1"/>
          </p:cNvSpPr>
          <p:nvPr>
            <p:ph type="title"/>
          </p:nvPr>
        </p:nvSpPr>
        <p:spPr>
          <a:xfrm>
            <a:off x="867400" y="1848865"/>
            <a:ext cx="4125515" cy="685347"/>
          </a:xfrm>
          <a:prstGeom prst="rect">
            <a:avLst/>
          </a:prstGeom>
        </p:spPr>
        <p:txBody>
          <a:bodyPr lIns="91425" tIns="91425" rIns="91425" bIns="91425" anchor="b" anchorCtr="0">
            <a:normAutofit/>
          </a:bodyPr>
          <a:lstStyle>
            <a:lvl1pPr lvl="0" algn="ctr" rtl="0">
              <a:spcBef>
                <a:spcPts val="0"/>
              </a:spcBef>
              <a:defRPr sz="3600">
                <a:solidFill>
                  <a:schemeClr val="bg1"/>
                </a:solidFill>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dirty="0"/>
          </a:p>
        </p:txBody>
      </p:sp>
      <p:sp>
        <p:nvSpPr>
          <p:cNvPr id="43" name="Shape 79"/>
          <p:cNvSpPr txBox="1">
            <a:spLocks noGrp="1"/>
          </p:cNvSpPr>
          <p:nvPr>
            <p:ph type="body" idx="1"/>
          </p:nvPr>
        </p:nvSpPr>
        <p:spPr>
          <a:xfrm>
            <a:off x="887420" y="2780896"/>
            <a:ext cx="4105495" cy="2285338"/>
          </a:xfrm>
          <a:prstGeom prst="rect">
            <a:avLst/>
          </a:prstGeom>
        </p:spPr>
        <p:txBody>
          <a:bodyPr lIns="91425" tIns="91425" rIns="91425" bIns="91425" anchor="t" anchorCtr="0">
            <a:normAutofit/>
          </a:bodyPr>
          <a:lstStyle>
            <a:lvl1pPr lvl="0" rtl="0">
              <a:spcBef>
                <a:spcPts val="0"/>
              </a:spcBef>
              <a:buSzPct val="100000"/>
              <a:defRPr sz="1600">
                <a:solidFill>
                  <a:schemeClr val="bg1"/>
                </a:solidFill>
              </a:defRPr>
            </a:lvl1pPr>
            <a:lvl2pPr lvl="1" rtl="0">
              <a:spcBef>
                <a:spcPts val="0"/>
              </a:spcBef>
              <a:buSzPct val="100000"/>
              <a:defRPr sz="2133"/>
            </a:lvl2pPr>
            <a:lvl3pPr lvl="2" rtl="0">
              <a:spcBef>
                <a:spcPts val="0"/>
              </a:spcBef>
              <a:buSzPct val="100000"/>
              <a:defRPr sz="2133"/>
            </a:lvl3pPr>
            <a:lvl4pPr lvl="3" rtl="0">
              <a:spcBef>
                <a:spcPts val="0"/>
              </a:spcBef>
              <a:buSzPct val="100000"/>
              <a:defRPr sz="2133"/>
            </a:lvl4pPr>
            <a:lvl5pPr lvl="4" rtl="0">
              <a:spcBef>
                <a:spcPts val="0"/>
              </a:spcBef>
              <a:buSzPct val="100000"/>
              <a:defRPr sz="2133"/>
            </a:lvl5pPr>
            <a:lvl6pPr lvl="5" rtl="0">
              <a:spcBef>
                <a:spcPts val="0"/>
              </a:spcBef>
              <a:buSzPct val="100000"/>
              <a:defRPr sz="2133"/>
            </a:lvl6pPr>
            <a:lvl7pPr lvl="6" rtl="0">
              <a:spcBef>
                <a:spcPts val="0"/>
              </a:spcBef>
              <a:buSzPct val="100000"/>
              <a:defRPr sz="2133"/>
            </a:lvl7pPr>
            <a:lvl8pPr lvl="7" rtl="0">
              <a:spcBef>
                <a:spcPts val="0"/>
              </a:spcBef>
              <a:buSzPct val="100000"/>
              <a:defRPr sz="2133"/>
            </a:lvl8pPr>
            <a:lvl9pPr lvl="8" rtl="0">
              <a:spcBef>
                <a:spcPts val="0"/>
              </a:spcBef>
              <a:buSzPct val="100000"/>
              <a:defRPr sz="2133"/>
            </a:lvl9pPr>
          </a:lstStyle>
          <a:p>
            <a:endParaRPr dirty="0"/>
          </a:p>
        </p:txBody>
      </p:sp>
      <p:grpSp>
        <p:nvGrpSpPr>
          <p:cNvPr id="5" name="Group 4">
            <a:extLst>
              <a:ext uri="{FF2B5EF4-FFF2-40B4-BE49-F238E27FC236}">
                <a16:creationId xmlns:a16="http://schemas.microsoft.com/office/drawing/2014/main" id="{8AC807AB-A951-4C90-84BD-D59D8DB8404C}"/>
              </a:ext>
            </a:extLst>
          </p:cNvPr>
          <p:cNvGrpSpPr/>
          <p:nvPr userDrawn="1"/>
        </p:nvGrpSpPr>
        <p:grpSpPr>
          <a:xfrm>
            <a:off x="6669974" y="1592825"/>
            <a:ext cx="5522026" cy="3716593"/>
            <a:chOff x="1273" y="-1"/>
            <a:chExt cx="5522026" cy="6857999"/>
          </a:xfrm>
          <a:solidFill>
            <a:srgbClr val="C43D39"/>
          </a:solidFill>
        </p:grpSpPr>
        <p:sp>
          <p:nvSpPr>
            <p:cNvPr id="6" name="Rectangle 5">
              <a:extLst>
                <a:ext uri="{FF2B5EF4-FFF2-40B4-BE49-F238E27FC236}">
                  <a16:creationId xmlns:a16="http://schemas.microsoft.com/office/drawing/2014/main" id="{53BE0D48-A3B0-4BD1-ACDB-2110E068131A}"/>
                </a:ext>
              </a:extLst>
            </p:cNvPr>
            <p:cNvSpPr/>
            <p:nvPr userDrawn="1"/>
          </p:nvSpPr>
          <p:spPr>
            <a:xfrm>
              <a:off x="4950598"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0653A611-EC63-48DB-BF8C-8EC12DF414A2}"/>
                </a:ext>
              </a:extLst>
            </p:cNvPr>
            <p:cNvSpPr/>
            <p:nvPr userDrawn="1"/>
          </p:nvSpPr>
          <p:spPr>
            <a:xfrm>
              <a:off x="3960733"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89946E3D-F5B7-4B36-8EEC-AA340B02ED12}"/>
                </a:ext>
              </a:extLst>
            </p:cNvPr>
            <p:cNvSpPr/>
            <p:nvPr userDrawn="1"/>
          </p:nvSpPr>
          <p:spPr>
            <a:xfrm>
              <a:off x="2970868"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541896B5-3B2F-4F9E-951E-CCC5F70B7A20}"/>
                </a:ext>
              </a:extLst>
            </p:cNvPr>
            <p:cNvSpPr/>
            <p:nvPr userDrawn="1"/>
          </p:nvSpPr>
          <p:spPr>
            <a:xfrm>
              <a:off x="1981003"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0" name="Rectangle 9">
              <a:extLst>
                <a:ext uri="{FF2B5EF4-FFF2-40B4-BE49-F238E27FC236}">
                  <a16:creationId xmlns:a16="http://schemas.microsoft.com/office/drawing/2014/main" id="{1927E3CB-7119-40B3-ACC8-5C2CC1364F09}"/>
                </a:ext>
              </a:extLst>
            </p:cNvPr>
            <p:cNvSpPr/>
            <p:nvPr userDrawn="1"/>
          </p:nvSpPr>
          <p:spPr>
            <a:xfrm>
              <a:off x="991138"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1" name="Rectangle 10">
              <a:extLst>
                <a:ext uri="{FF2B5EF4-FFF2-40B4-BE49-F238E27FC236}">
                  <a16:creationId xmlns:a16="http://schemas.microsoft.com/office/drawing/2014/main" id="{D587276C-D094-49BE-8739-E99A192CB652}"/>
                </a:ext>
              </a:extLst>
            </p:cNvPr>
            <p:cNvSpPr/>
            <p:nvPr userDrawn="1"/>
          </p:nvSpPr>
          <p:spPr>
            <a:xfrm>
              <a:off x="1273"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spTree>
    <p:extLst>
      <p:ext uri="{BB962C8B-B14F-4D97-AF65-F5344CB8AC3E}">
        <p14:creationId xmlns:p14="http://schemas.microsoft.com/office/powerpoint/2010/main" val="4039366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small">
    <p:bg>
      <p:bgPr>
        <a:solidFill>
          <a:schemeClr val="bg1"/>
        </a:solidFill>
        <a:effectLst/>
      </p:bgPr>
    </p:bg>
    <p:spTree>
      <p:nvGrpSpPr>
        <p:cNvPr id="1" name="Shape 122"/>
        <p:cNvGrpSpPr/>
        <p:nvPr/>
      </p:nvGrpSpPr>
      <p:grpSpPr>
        <a:xfrm>
          <a:off x="0" y="0"/>
          <a:ext cx="0" cy="0"/>
          <a:chOff x="0" y="0"/>
          <a:chExt cx="0" cy="0"/>
        </a:xfrm>
      </p:grpSpPr>
      <p:sp>
        <p:nvSpPr>
          <p:cNvPr id="4" name="Rectangle 3">
            <a:extLst>
              <a:ext uri="{FF2B5EF4-FFF2-40B4-BE49-F238E27FC236}">
                <a16:creationId xmlns:a16="http://schemas.microsoft.com/office/drawing/2014/main" id="{E81CC1B8-924A-470E-886D-594C03E53EC1}"/>
              </a:ext>
            </a:extLst>
          </p:cNvPr>
          <p:cNvSpPr/>
          <p:nvPr userDrawn="1"/>
        </p:nvSpPr>
        <p:spPr>
          <a:xfrm>
            <a:off x="0" y="1592826"/>
            <a:ext cx="12192000" cy="3716593"/>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42" name="Shape 78"/>
          <p:cNvSpPr txBox="1">
            <a:spLocks noGrp="1"/>
          </p:cNvSpPr>
          <p:nvPr>
            <p:ph type="title"/>
          </p:nvPr>
        </p:nvSpPr>
        <p:spPr>
          <a:xfrm>
            <a:off x="6998248" y="1845049"/>
            <a:ext cx="4125515" cy="685347"/>
          </a:xfrm>
          <a:prstGeom prst="rect">
            <a:avLst/>
          </a:prstGeom>
        </p:spPr>
        <p:txBody>
          <a:bodyPr lIns="91425" tIns="91425" rIns="91425" bIns="91425" anchor="b" anchorCtr="0">
            <a:normAutofit/>
          </a:bodyPr>
          <a:lstStyle>
            <a:lvl1pPr lvl="0" algn="ctr" rtl="0">
              <a:spcBef>
                <a:spcPts val="0"/>
              </a:spcBef>
              <a:defRPr sz="3600">
                <a:solidFill>
                  <a:schemeClr val="bg1"/>
                </a:solidFill>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dirty="0"/>
          </a:p>
        </p:txBody>
      </p:sp>
      <p:sp>
        <p:nvSpPr>
          <p:cNvPr id="43" name="Shape 79"/>
          <p:cNvSpPr txBox="1">
            <a:spLocks noGrp="1"/>
          </p:cNvSpPr>
          <p:nvPr>
            <p:ph type="body" idx="1"/>
          </p:nvPr>
        </p:nvSpPr>
        <p:spPr>
          <a:xfrm>
            <a:off x="7018268" y="2777080"/>
            <a:ext cx="4105495" cy="2285338"/>
          </a:xfrm>
          <a:prstGeom prst="rect">
            <a:avLst/>
          </a:prstGeom>
        </p:spPr>
        <p:txBody>
          <a:bodyPr lIns="91425" tIns="91425" rIns="91425" bIns="91425" anchor="t" anchorCtr="0">
            <a:normAutofit/>
          </a:bodyPr>
          <a:lstStyle>
            <a:lvl1pPr lvl="0" rtl="0">
              <a:spcBef>
                <a:spcPts val="0"/>
              </a:spcBef>
              <a:buSzPct val="100000"/>
              <a:defRPr sz="1600">
                <a:solidFill>
                  <a:schemeClr val="bg1"/>
                </a:solidFill>
              </a:defRPr>
            </a:lvl1pPr>
            <a:lvl2pPr lvl="1" rtl="0">
              <a:spcBef>
                <a:spcPts val="0"/>
              </a:spcBef>
              <a:buSzPct val="100000"/>
              <a:defRPr sz="2133"/>
            </a:lvl2pPr>
            <a:lvl3pPr lvl="2" rtl="0">
              <a:spcBef>
                <a:spcPts val="0"/>
              </a:spcBef>
              <a:buSzPct val="100000"/>
              <a:defRPr sz="2133"/>
            </a:lvl3pPr>
            <a:lvl4pPr lvl="3" rtl="0">
              <a:spcBef>
                <a:spcPts val="0"/>
              </a:spcBef>
              <a:buSzPct val="100000"/>
              <a:defRPr sz="2133"/>
            </a:lvl4pPr>
            <a:lvl5pPr lvl="4" rtl="0">
              <a:spcBef>
                <a:spcPts val="0"/>
              </a:spcBef>
              <a:buSzPct val="100000"/>
              <a:defRPr sz="2133"/>
            </a:lvl5pPr>
            <a:lvl6pPr lvl="5" rtl="0">
              <a:spcBef>
                <a:spcPts val="0"/>
              </a:spcBef>
              <a:buSzPct val="100000"/>
              <a:defRPr sz="2133"/>
            </a:lvl6pPr>
            <a:lvl7pPr lvl="6" rtl="0">
              <a:spcBef>
                <a:spcPts val="0"/>
              </a:spcBef>
              <a:buSzPct val="100000"/>
              <a:defRPr sz="2133"/>
            </a:lvl7pPr>
            <a:lvl8pPr lvl="7" rtl="0">
              <a:spcBef>
                <a:spcPts val="0"/>
              </a:spcBef>
              <a:buSzPct val="100000"/>
              <a:defRPr sz="2133"/>
            </a:lvl8pPr>
            <a:lvl9pPr lvl="8" rtl="0">
              <a:spcBef>
                <a:spcPts val="0"/>
              </a:spcBef>
              <a:buSzPct val="100000"/>
              <a:defRPr sz="2133"/>
            </a:lvl9pPr>
          </a:lstStyle>
          <a:p>
            <a:endParaRPr dirty="0"/>
          </a:p>
        </p:txBody>
      </p:sp>
      <p:grpSp>
        <p:nvGrpSpPr>
          <p:cNvPr id="5" name="Group 4">
            <a:extLst>
              <a:ext uri="{FF2B5EF4-FFF2-40B4-BE49-F238E27FC236}">
                <a16:creationId xmlns:a16="http://schemas.microsoft.com/office/drawing/2014/main" id="{29F0048A-2A0E-46CF-A186-4B0C892D7971}"/>
              </a:ext>
            </a:extLst>
          </p:cNvPr>
          <p:cNvGrpSpPr/>
          <p:nvPr userDrawn="1"/>
        </p:nvGrpSpPr>
        <p:grpSpPr>
          <a:xfrm>
            <a:off x="0" y="1592825"/>
            <a:ext cx="5522026" cy="3716593"/>
            <a:chOff x="1273" y="-1"/>
            <a:chExt cx="5522026" cy="6857999"/>
          </a:xfrm>
          <a:solidFill>
            <a:srgbClr val="428B91"/>
          </a:solidFill>
        </p:grpSpPr>
        <p:sp>
          <p:nvSpPr>
            <p:cNvPr id="6" name="Rectangle 5">
              <a:extLst>
                <a:ext uri="{FF2B5EF4-FFF2-40B4-BE49-F238E27FC236}">
                  <a16:creationId xmlns:a16="http://schemas.microsoft.com/office/drawing/2014/main" id="{78823901-2221-46BD-9789-29442B0A1CD3}"/>
                </a:ext>
              </a:extLst>
            </p:cNvPr>
            <p:cNvSpPr/>
            <p:nvPr userDrawn="1"/>
          </p:nvSpPr>
          <p:spPr>
            <a:xfrm>
              <a:off x="4950598"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4028816A-6F6F-4EF5-91C4-AE9B049E7266}"/>
                </a:ext>
              </a:extLst>
            </p:cNvPr>
            <p:cNvSpPr/>
            <p:nvPr userDrawn="1"/>
          </p:nvSpPr>
          <p:spPr>
            <a:xfrm>
              <a:off x="3960733"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DF2436F1-3A4B-4A24-977F-FB1D4EF241ED}"/>
                </a:ext>
              </a:extLst>
            </p:cNvPr>
            <p:cNvSpPr/>
            <p:nvPr userDrawn="1"/>
          </p:nvSpPr>
          <p:spPr>
            <a:xfrm>
              <a:off x="2970868"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2AD4ABAD-944B-4996-AF59-A4EEE4E1599F}"/>
                </a:ext>
              </a:extLst>
            </p:cNvPr>
            <p:cNvSpPr/>
            <p:nvPr userDrawn="1"/>
          </p:nvSpPr>
          <p:spPr>
            <a:xfrm>
              <a:off x="1981003"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0" name="Rectangle 9">
              <a:extLst>
                <a:ext uri="{FF2B5EF4-FFF2-40B4-BE49-F238E27FC236}">
                  <a16:creationId xmlns:a16="http://schemas.microsoft.com/office/drawing/2014/main" id="{0BA2EFDA-F179-453D-8DC3-6573EE66A27D}"/>
                </a:ext>
              </a:extLst>
            </p:cNvPr>
            <p:cNvSpPr/>
            <p:nvPr userDrawn="1"/>
          </p:nvSpPr>
          <p:spPr>
            <a:xfrm>
              <a:off x="991138"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1" name="Rectangle 10">
              <a:extLst>
                <a:ext uri="{FF2B5EF4-FFF2-40B4-BE49-F238E27FC236}">
                  <a16:creationId xmlns:a16="http://schemas.microsoft.com/office/drawing/2014/main" id="{5BB63F7F-E47F-4C3B-B356-C8AC0994BFD3}"/>
                </a:ext>
              </a:extLst>
            </p:cNvPr>
            <p:cNvSpPr/>
            <p:nvPr userDrawn="1"/>
          </p:nvSpPr>
          <p:spPr>
            <a:xfrm>
              <a:off x="1273"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spTree>
    <p:extLst>
      <p:ext uri="{BB962C8B-B14F-4D97-AF65-F5344CB8AC3E}">
        <p14:creationId xmlns:p14="http://schemas.microsoft.com/office/powerpoint/2010/main" val="3766688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big">
    <p:bg>
      <p:bgPr>
        <a:solidFill>
          <a:srgbClr val="C43D39"/>
        </a:solidFill>
        <a:effectLst/>
      </p:bgPr>
    </p:bg>
    <p:spTree>
      <p:nvGrpSpPr>
        <p:cNvPr id="1" name="Shape 135"/>
        <p:cNvGrpSpPr/>
        <p:nvPr/>
      </p:nvGrpSpPr>
      <p:grpSpPr>
        <a:xfrm>
          <a:off x="0" y="0"/>
          <a:ext cx="0" cy="0"/>
          <a:chOff x="0" y="0"/>
          <a:chExt cx="0" cy="0"/>
        </a:xfrm>
      </p:grpSpPr>
      <p:grpSp>
        <p:nvGrpSpPr>
          <p:cNvPr id="2" name="Group 1">
            <a:extLst>
              <a:ext uri="{FF2B5EF4-FFF2-40B4-BE49-F238E27FC236}">
                <a16:creationId xmlns:a16="http://schemas.microsoft.com/office/drawing/2014/main" id="{013238D2-D1B2-4B4A-81F8-B74E71F0CA23}"/>
              </a:ext>
            </a:extLst>
          </p:cNvPr>
          <p:cNvGrpSpPr/>
          <p:nvPr userDrawn="1"/>
        </p:nvGrpSpPr>
        <p:grpSpPr>
          <a:xfrm>
            <a:off x="1273" y="0"/>
            <a:ext cx="12189454" cy="6857999"/>
            <a:chOff x="1273" y="0"/>
            <a:chExt cx="12189454" cy="6857999"/>
          </a:xfrm>
        </p:grpSpPr>
        <p:sp>
          <p:nvSpPr>
            <p:cNvPr id="3" name="Rectangle 2">
              <a:extLst>
                <a:ext uri="{FF2B5EF4-FFF2-40B4-BE49-F238E27FC236}">
                  <a16:creationId xmlns:a16="http://schemas.microsoft.com/office/drawing/2014/main" id="{E007E986-7D4B-40C9-8AE6-8F91D82D6489}"/>
                </a:ext>
              </a:extLst>
            </p:cNvPr>
            <p:cNvSpPr/>
            <p:nvPr userDrawn="1"/>
          </p:nvSpPr>
          <p:spPr>
            <a:xfrm>
              <a:off x="5281613"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4" name="Rectangle 3">
              <a:extLst>
                <a:ext uri="{FF2B5EF4-FFF2-40B4-BE49-F238E27FC236}">
                  <a16:creationId xmlns:a16="http://schemas.microsoft.com/office/drawing/2014/main" id="{A5D5D74D-DA35-49C3-92AC-7E56892EBE4E}"/>
                </a:ext>
              </a:extLst>
            </p:cNvPr>
            <p:cNvSpPr/>
            <p:nvPr userDrawn="1"/>
          </p:nvSpPr>
          <p:spPr>
            <a:xfrm>
              <a:off x="4225545"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5" name="Rectangle 4">
              <a:extLst>
                <a:ext uri="{FF2B5EF4-FFF2-40B4-BE49-F238E27FC236}">
                  <a16:creationId xmlns:a16="http://schemas.microsoft.com/office/drawing/2014/main" id="{EBBCAB91-FDC9-46E1-B0C9-D7EBA89C38B7}"/>
                </a:ext>
              </a:extLst>
            </p:cNvPr>
            <p:cNvSpPr/>
            <p:nvPr userDrawn="1"/>
          </p:nvSpPr>
          <p:spPr>
            <a:xfrm>
              <a:off x="3169477"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6" name="Rectangle 5">
              <a:extLst>
                <a:ext uri="{FF2B5EF4-FFF2-40B4-BE49-F238E27FC236}">
                  <a16:creationId xmlns:a16="http://schemas.microsoft.com/office/drawing/2014/main" id="{FB13690E-B4B5-4946-B4D8-341C67EB2BEA}"/>
                </a:ext>
              </a:extLst>
            </p:cNvPr>
            <p:cNvSpPr/>
            <p:nvPr userDrawn="1"/>
          </p:nvSpPr>
          <p:spPr>
            <a:xfrm>
              <a:off x="2113409"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96AC52B9-D6E9-4196-A4AA-E08A8BBD0EEA}"/>
                </a:ext>
              </a:extLst>
            </p:cNvPr>
            <p:cNvSpPr/>
            <p:nvPr userDrawn="1"/>
          </p:nvSpPr>
          <p:spPr>
            <a:xfrm>
              <a:off x="1057341"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9222166A-28F3-41A9-ADE4-9FF68A15D7D7}"/>
                </a:ext>
              </a:extLst>
            </p:cNvPr>
            <p:cNvSpPr/>
            <p:nvPr userDrawn="1"/>
          </p:nvSpPr>
          <p:spPr>
            <a:xfrm>
              <a:off x="1273"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26F4827A-86A6-4A52-81D2-1A360B3216FA}"/>
                </a:ext>
              </a:extLst>
            </p:cNvPr>
            <p:cNvSpPr/>
            <p:nvPr userDrawn="1"/>
          </p:nvSpPr>
          <p:spPr>
            <a:xfrm>
              <a:off x="11618026"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0" name="Rectangle 9">
              <a:extLst>
                <a:ext uri="{FF2B5EF4-FFF2-40B4-BE49-F238E27FC236}">
                  <a16:creationId xmlns:a16="http://schemas.microsoft.com/office/drawing/2014/main" id="{BE10CFE5-14E3-4962-84C3-5A8E69EFC04A}"/>
                </a:ext>
              </a:extLst>
            </p:cNvPr>
            <p:cNvSpPr/>
            <p:nvPr userDrawn="1"/>
          </p:nvSpPr>
          <p:spPr>
            <a:xfrm>
              <a:off x="10561953"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1" name="Rectangle 10">
              <a:extLst>
                <a:ext uri="{FF2B5EF4-FFF2-40B4-BE49-F238E27FC236}">
                  <a16:creationId xmlns:a16="http://schemas.microsoft.com/office/drawing/2014/main" id="{2E766852-2D77-498E-81DD-6880ADDDADFA}"/>
                </a:ext>
              </a:extLst>
            </p:cNvPr>
            <p:cNvSpPr/>
            <p:nvPr userDrawn="1"/>
          </p:nvSpPr>
          <p:spPr>
            <a:xfrm>
              <a:off x="9505885"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2" name="Rectangle 11">
              <a:extLst>
                <a:ext uri="{FF2B5EF4-FFF2-40B4-BE49-F238E27FC236}">
                  <a16:creationId xmlns:a16="http://schemas.microsoft.com/office/drawing/2014/main" id="{D7F04DC0-98F9-479D-AAC5-1401A9A4876C}"/>
                </a:ext>
              </a:extLst>
            </p:cNvPr>
            <p:cNvSpPr/>
            <p:nvPr userDrawn="1"/>
          </p:nvSpPr>
          <p:spPr>
            <a:xfrm>
              <a:off x="8449817"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3" name="Rectangle 12">
              <a:extLst>
                <a:ext uri="{FF2B5EF4-FFF2-40B4-BE49-F238E27FC236}">
                  <a16:creationId xmlns:a16="http://schemas.microsoft.com/office/drawing/2014/main" id="{26441752-F6CB-47BB-A505-97E505752D8F}"/>
                </a:ext>
              </a:extLst>
            </p:cNvPr>
            <p:cNvSpPr/>
            <p:nvPr userDrawn="1"/>
          </p:nvSpPr>
          <p:spPr>
            <a:xfrm>
              <a:off x="7393749"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4" name="Rectangle 13">
              <a:extLst>
                <a:ext uri="{FF2B5EF4-FFF2-40B4-BE49-F238E27FC236}">
                  <a16:creationId xmlns:a16="http://schemas.microsoft.com/office/drawing/2014/main" id="{10EA2B24-BFC3-4F66-B16F-A063040B0194}"/>
                </a:ext>
              </a:extLst>
            </p:cNvPr>
            <p:cNvSpPr/>
            <p:nvPr userDrawn="1"/>
          </p:nvSpPr>
          <p:spPr>
            <a:xfrm>
              <a:off x="6337681" y="0"/>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sp>
        <p:nvSpPr>
          <p:cNvPr id="42" name="Frame 41"/>
          <p:cNvSpPr/>
          <p:nvPr userDrawn="1"/>
        </p:nvSpPr>
        <p:spPr>
          <a:xfrm>
            <a:off x="366252" y="272845"/>
            <a:ext cx="11459497" cy="6312310"/>
          </a:xfrm>
          <a:prstGeom prst="frame">
            <a:avLst>
              <a:gd name="adj1" fmla="val 50000"/>
            </a:avLst>
          </a:prstGeom>
          <a:solidFill>
            <a:schemeClr val="bg1">
              <a:alpha val="94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147519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ubtitle">
    <p:bg>
      <p:bgPr>
        <a:solidFill>
          <a:srgbClr val="428B91"/>
        </a:solidFill>
        <a:effectLst/>
      </p:bgPr>
    </p:bg>
    <p:spTree>
      <p:nvGrpSpPr>
        <p:cNvPr id="1" name="Shape 20"/>
        <p:cNvGrpSpPr/>
        <p:nvPr/>
      </p:nvGrpSpPr>
      <p:grpSpPr>
        <a:xfrm>
          <a:off x="0" y="0"/>
          <a:ext cx="0" cy="0"/>
          <a:chOff x="0" y="0"/>
          <a:chExt cx="0" cy="0"/>
        </a:xfrm>
      </p:grpSpPr>
      <p:grpSp>
        <p:nvGrpSpPr>
          <p:cNvPr id="71" name="Group 70">
            <a:extLst>
              <a:ext uri="{FF2B5EF4-FFF2-40B4-BE49-F238E27FC236}">
                <a16:creationId xmlns:a16="http://schemas.microsoft.com/office/drawing/2014/main" id="{2AC84598-68BB-42C9-997A-98116B1E68A3}"/>
              </a:ext>
            </a:extLst>
          </p:cNvPr>
          <p:cNvGrpSpPr/>
          <p:nvPr userDrawn="1"/>
        </p:nvGrpSpPr>
        <p:grpSpPr>
          <a:xfrm rot="10800000">
            <a:off x="453411" y="1702243"/>
            <a:ext cx="5115427" cy="3302192"/>
            <a:chOff x="3645055" y="2025316"/>
            <a:chExt cx="4303504" cy="2778066"/>
          </a:xfrm>
          <a:solidFill>
            <a:srgbClr val="FFC000"/>
          </a:solidFill>
        </p:grpSpPr>
        <p:sp>
          <p:nvSpPr>
            <p:cNvPr id="72" name="Rectangle: Rounded Corners 134">
              <a:extLst>
                <a:ext uri="{FF2B5EF4-FFF2-40B4-BE49-F238E27FC236}">
                  <a16:creationId xmlns:a16="http://schemas.microsoft.com/office/drawing/2014/main" id="{9A3D6074-E18F-48BE-A74F-08E75D099F10}"/>
                </a:ext>
              </a:extLst>
            </p:cNvPr>
            <p:cNvSpPr/>
            <p:nvPr userDrawn="1"/>
          </p:nvSpPr>
          <p:spPr>
            <a:xfrm rot="10800000" flipV="1">
              <a:off x="3645055" y="2025316"/>
              <a:ext cx="4303504" cy="2778066"/>
            </a:xfrm>
            <a:custGeom>
              <a:avLst/>
              <a:gdLst>
                <a:gd name="connsiteX0" fmla="*/ 0 w 4074204"/>
                <a:gd name="connsiteY0" fmla="*/ 606620 h 2630045"/>
                <a:gd name="connsiteX1" fmla="*/ 606620 w 4074204"/>
                <a:gd name="connsiteY1" fmla="*/ 0 h 2630045"/>
                <a:gd name="connsiteX2" fmla="*/ 3467584 w 4074204"/>
                <a:gd name="connsiteY2" fmla="*/ 0 h 2630045"/>
                <a:gd name="connsiteX3" fmla="*/ 4074204 w 4074204"/>
                <a:gd name="connsiteY3" fmla="*/ 606620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606620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2023425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08750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819695 h 2630045"/>
                <a:gd name="connsiteX4" fmla="*/ 4074204 w 4074204"/>
                <a:gd name="connsiteY4" fmla="*/ 1708750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4204" h="2630045">
                  <a:moveTo>
                    <a:pt x="0" y="606620"/>
                  </a:moveTo>
                  <a:cubicBezTo>
                    <a:pt x="0" y="271593"/>
                    <a:pt x="271593" y="0"/>
                    <a:pt x="606620" y="0"/>
                  </a:cubicBezTo>
                  <a:cubicBezTo>
                    <a:pt x="1560275" y="0"/>
                    <a:pt x="2527670" y="144370"/>
                    <a:pt x="3481325" y="213074"/>
                  </a:cubicBezTo>
                  <a:cubicBezTo>
                    <a:pt x="3816352" y="213074"/>
                    <a:pt x="4074204" y="484668"/>
                    <a:pt x="4074204" y="819695"/>
                  </a:cubicBezTo>
                  <a:lnTo>
                    <a:pt x="4074204" y="1708750"/>
                  </a:lnTo>
                  <a:cubicBezTo>
                    <a:pt x="4074204" y="2043777"/>
                    <a:pt x="3904984" y="2316918"/>
                    <a:pt x="3569957" y="2316918"/>
                  </a:cubicBezTo>
                  <a:lnTo>
                    <a:pt x="606620" y="2630045"/>
                  </a:lnTo>
                  <a:cubicBezTo>
                    <a:pt x="271593" y="2630045"/>
                    <a:pt x="0" y="2358452"/>
                    <a:pt x="0" y="2023425"/>
                  </a:cubicBezTo>
                  <a:lnTo>
                    <a:pt x="0" y="606620"/>
                  </a:ln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3" name="Rectangle: Rounded Corners 134">
              <a:extLst>
                <a:ext uri="{FF2B5EF4-FFF2-40B4-BE49-F238E27FC236}">
                  <a16:creationId xmlns:a16="http://schemas.microsoft.com/office/drawing/2014/main" id="{5C7DF5AD-B03A-4885-AB04-1DC883DB0415}"/>
                </a:ext>
              </a:extLst>
            </p:cNvPr>
            <p:cNvSpPr/>
            <p:nvPr userDrawn="1"/>
          </p:nvSpPr>
          <p:spPr>
            <a:xfrm rot="10800000" flipV="1">
              <a:off x="3768191" y="2208585"/>
              <a:ext cx="3924905" cy="2413957"/>
            </a:xfrm>
            <a:custGeom>
              <a:avLst/>
              <a:gdLst>
                <a:gd name="connsiteX0" fmla="*/ 0 w 4074204"/>
                <a:gd name="connsiteY0" fmla="*/ 606620 h 2630045"/>
                <a:gd name="connsiteX1" fmla="*/ 606620 w 4074204"/>
                <a:gd name="connsiteY1" fmla="*/ 0 h 2630045"/>
                <a:gd name="connsiteX2" fmla="*/ 3467584 w 4074204"/>
                <a:gd name="connsiteY2" fmla="*/ 0 h 2630045"/>
                <a:gd name="connsiteX3" fmla="*/ 4074204 w 4074204"/>
                <a:gd name="connsiteY3" fmla="*/ 606620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606620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2023425 h 2630045"/>
                <a:gd name="connsiteX5" fmla="*/ 3467584 w 4074204"/>
                <a:gd name="connsiteY5" fmla="*/ 26300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2023425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67584 w 4074204"/>
                <a:gd name="connsiteY2" fmla="*/ 130629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83698 w 4074204"/>
                <a:gd name="connsiteY5" fmla="*/ 2426845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91196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737249 h 2630045"/>
                <a:gd name="connsiteX4" fmla="*/ 4074204 w 4074204"/>
                <a:gd name="connsiteY4" fmla="*/ 1708750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 name="connsiteX0" fmla="*/ 0 w 4074204"/>
                <a:gd name="connsiteY0" fmla="*/ 606620 h 2630045"/>
                <a:gd name="connsiteX1" fmla="*/ 606620 w 4074204"/>
                <a:gd name="connsiteY1" fmla="*/ 0 h 2630045"/>
                <a:gd name="connsiteX2" fmla="*/ 3481325 w 4074204"/>
                <a:gd name="connsiteY2" fmla="*/ 213074 h 2630045"/>
                <a:gd name="connsiteX3" fmla="*/ 4074204 w 4074204"/>
                <a:gd name="connsiteY3" fmla="*/ 819695 h 2630045"/>
                <a:gd name="connsiteX4" fmla="*/ 4074204 w 4074204"/>
                <a:gd name="connsiteY4" fmla="*/ 1708750 h 2630045"/>
                <a:gd name="connsiteX5" fmla="*/ 3569957 w 4074204"/>
                <a:gd name="connsiteY5" fmla="*/ 2316918 h 2630045"/>
                <a:gd name="connsiteX6" fmla="*/ 606620 w 4074204"/>
                <a:gd name="connsiteY6" fmla="*/ 2630045 h 2630045"/>
                <a:gd name="connsiteX7" fmla="*/ 0 w 4074204"/>
                <a:gd name="connsiteY7" fmla="*/ 2023425 h 2630045"/>
                <a:gd name="connsiteX8" fmla="*/ 0 w 4074204"/>
                <a:gd name="connsiteY8" fmla="*/ 606620 h 263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4204" h="2630045">
                  <a:moveTo>
                    <a:pt x="0" y="606620"/>
                  </a:moveTo>
                  <a:cubicBezTo>
                    <a:pt x="0" y="271593"/>
                    <a:pt x="271593" y="0"/>
                    <a:pt x="606620" y="0"/>
                  </a:cubicBezTo>
                  <a:cubicBezTo>
                    <a:pt x="1560275" y="0"/>
                    <a:pt x="2527670" y="144370"/>
                    <a:pt x="3481325" y="213074"/>
                  </a:cubicBezTo>
                  <a:cubicBezTo>
                    <a:pt x="3816352" y="213074"/>
                    <a:pt x="4074204" y="484668"/>
                    <a:pt x="4074204" y="819695"/>
                  </a:cubicBezTo>
                  <a:lnTo>
                    <a:pt x="4074204" y="1708750"/>
                  </a:lnTo>
                  <a:cubicBezTo>
                    <a:pt x="4074204" y="2043777"/>
                    <a:pt x="3904984" y="2316918"/>
                    <a:pt x="3569957" y="2316918"/>
                  </a:cubicBezTo>
                  <a:lnTo>
                    <a:pt x="606620" y="2630045"/>
                  </a:lnTo>
                  <a:cubicBezTo>
                    <a:pt x="271593" y="2630045"/>
                    <a:pt x="0" y="2358452"/>
                    <a:pt x="0" y="2023425"/>
                  </a:cubicBezTo>
                  <a:lnTo>
                    <a:pt x="0" y="606620"/>
                  </a:lnTo>
                  <a:close/>
                </a:path>
              </a:pathLst>
            </a:custGeom>
            <a:noFill/>
            <a:ln w="38100">
              <a:solidFill>
                <a:srgbClr val="F3A701"/>
              </a:solidFill>
              <a:prstDash val="lg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grpSp>
      <p:sp>
        <p:nvSpPr>
          <p:cNvPr id="21" name="Shape 21"/>
          <p:cNvSpPr txBox="1">
            <a:spLocks noGrp="1"/>
          </p:cNvSpPr>
          <p:nvPr userDrawn="1">
            <p:ph type="ctrTitle"/>
          </p:nvPr>
        </p:nvSpPr>
        <p:spPr>
          <a:xfrm>
            <a:off x="1169622" y="2097370"/>
            <a:ext cx="3932497" cy="1458057"/>
          </a:xfrm>
          <a:prstGeom prst="rect">
            <a:avLst/>
          </a:prstGeom>
        </p:spPr>
        <p:txBody>
          <a:bodyPr lIns="91425" tIns="91425" rIns="91425" bIns="91425" anchor="b" anchorCtr="0">
            <a:scene3d>
              <a:camera prst="orthographicFront">
                <a:rot lat="900000" lon="300000" rev="0"/>
              </a:camera>
              <a:lightRig rig="threePt" dir="t"/>
            </a:scene3d>
          </a:bodyPr>
          <a:lstStyle>
            <a:lvl1pPr lvl="0" algn="ctr" rtl="0">
              <a:spcBef>
                <a:spcPts val="0"/>
              </a:spcBef>
              <a:defRPr>
                <a:solidFill>
                  <a:schemeClr val="tx1">
                    <a:lumMod val="75000"/>
                    <a:lumOff val="25000"/>
                  </a:schemeClr>
                </a:solidFill>
                <a:effectLst>
                  <a:outerShdw blurRad="50800" dist="38100" dir="10800000" algn="r" rotWithShape="0">
                    <a:prstClr val="black">
                      <a:alpha val="40000"/>
                    </a:prstClr>
                  </a:outerShdw>
                </a:effectLst>
                <a:latin typeface="+mj-lt"/>
                <a:ea typeface="Roboto Medium" panose="02000000000000000000" pitchFamily="2" charset="0"/>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lang="en-PK" dirty="0"/>
          </a:p>
        </p:txBody>
      </p:sp>
      <p:sp>
        <p:nvSpPr>
          <p:cNvPr id="22" name="Shape 22"/>
          <p:cNvSpPr txBox="1">
            <a:spLocks noGrp="1"/>
          </p:cNvSpPr>
          <p:nvPr userDrawn="1">
            <p:ph type="subTitle" idx="1"/>
          </p:nvPr>
        </p:nvSpPr>
        <p:spPr>
          <a:xfrm>
            <a:off x="1169622" y="3719155"/>
            <a:ext cx="3932497" cy="531597"/>
          </a:xfrm>
          <a:prstGeom prst="rect">
            <a:avLst/>
          </a:prstGeom>
        </p:spPr>
        <p:txBody>
          <a:bodyPr lIns="91425" tIns="91425" rIns="91425" bIns="91425" anchor="t" anchorCtr="0">
            <a:scene3d>
              <a:camera prst="orthographicFront">
                <a:rot lat="900000" lon="300000" rev="0"/>
              </a:camera>
              <a:lightRig rig="threePt" dir="t"/>
            </a:scene3d>
          </a:bodyPr>
          <a:lstStyle>
            <a:lvl1pPr lvl="0" algn="ctr" rtl="0">
              <a:spcBef>
                <a:spcPts val="0"/>
              </a:spcBef>
              <a:buClr>
                <a:srgbClr val="33CCFF"/>
              </a:buClr>
              <a:buSzPct val="100000"/>
              <a:buNone/>
              <a:defRPr sz="2400" b="0">
                <a:solidFill>
                  <a:schemeClr val="tx1">
                    <a:lumMod val="75000"/>
                    <a:lumOff val="25000"/>
                  </a:schemeClr>
                </a:solidFill>
                <a:latin typeface="Roboto" panose="02000000000000000000" pitchFamily="2" charset="0"/>
                <a:ea typeface="Roboto" panose="02000000000000000000" pitchFamily="2" charset="0"/>
              </a:defRPr>
            </a:lvl1pPr>
            <a:lvl2pPr lvl="1" algn="ctr" rtl="0">
              <a:spcBef>
                <a:spcPts val="0"/>
              </a:spcBef>
              <a:buClr>
                <a:srgbClr val="33CCFF"/>
              </a:buClr>
              <a:buSzPct val="100000"/>
              <a:buNone/>
              <a:defRPr sz="2400">
                <a:solidFill>
                  <a:srgbClr val="33CCFF"/>
                </a:solidFill>
              </a:defRPr>
            </a:lvl2pPr>
            <a:lvl3pPr lvl="2" algn="ctr" rtl="0">
              <a:spcBef>
                <a:spcPts val="0"/>
              </a:spcBef>
              <a:buClr>
                <a:srgbClr val="33CCFF"/>
              </a:buClr>
              <a:buSzPct val="100000"/>
              <a:buNone/>
              <a:defRPr sz="2400">
                <a:solidFill>
                  <a:srgbClr val="33CCFF"/>
                </a:solidFill>
              </a:defRPr>
            </a:lvl3pPr>
            <a:lvl4pPr lvl="3" algn="ctr" rtl="0">
              <a:spcBef>
                <a:spcPts val="0"/>
              </a:spcBef>
              <a:buClr>
                <a:srgbClr val="33CCFF"/>
              </a:buClr>
              <a:buSzPct val="100000"/>
              <a:buNone/>
              <a:defRPr sz="2400">
                <a:solidFill>
                  <a:srgbClr val="33CCFF"/>
                </a:solidFill>
              </a:defRPr>
            </a:lvl4pPr>
            <a:lvl5pPr lvl="4" algn="ctr" rtl="0">
              <a:spcBef>
                <a:spcPts val="0"/>
              </a:spcBef>
              <a:buClr>
                <a:srgbClr val="33CCFF"/>
              </a:buClr>
              <a:buSzPct val="100000"/>
              <a:buNone/>
              <a:defRPr sz="2400">
                <a:solidFill>
                  <a:srgbClr val="33CCFF"/>
                </a:solidFill>
              </a:defRPr>
            </a:lvl5pPr>
            <a:lvl6pPr lvl="5" algn="ctr" rtl="0">
              <a:spcBef>
                <a:spcPts val="0"/>
              </a:spcBef>
              <a:buClr>
                <a:srgbClr val="33CCFF"/>
              </a:buClr>
              <a:buSzPct val="100000"/>
              <a:buNone/>
              <a:defRPr sz="2400">
                <a:solidFill>
                  <a:srgbClr val="33CCFF"/>
                </a:solidFill>
              </a:defRPr>
            </a:lvl6pPr>
            <a:lvl7pPr lvl="6" algn="ctr" rtl="0">
              <a:spcBef>
                <a:spcPts val="0"/>
              </a:spcBef>
              <a:buClr>
                <a:srgbClr val="33CCFF"/>
              </a:buClr>
              <a:buSzPct val="100000"/>
              <a:buNone/>
              <a:defRPr sz="2400">
                <a:solidFill>
                  <a:srgbClr val="33CCFF"/>
                </a:solidFill>
              </a:defRPr>
            </a:lvl7pPr>
            <a:lvl8pPr lvl="7" algn="ctr" rtl="0">
              <a:spcBef>
                <a:spcPts val="0"/>
              </a:spcBef>
              <a:buClr>
                <a:srgbClr val="33CCFF"/>
              </a:buClr>
              <a:buSzPct val="100000"/>
              <a:buNone/>
              <a:defRPr sz="2400">
                <a:solidFill>
                  <a:srgbClr val="33CCFF"/>
                </a:solidFill>
              </a:defRPr>
            </a:lvl8pPr>
            <a:lvl9pPr lvl="8" algn="ctr" rtl="0">
              <a:spcBef>
                <a:spcPts val="0"/>
              </a:spcBef>
              <a:buClr>
                <a:srgbClr val="33CCFF"/>
              </a:buClr>
              <a:buSzPct val="100000"/>
              <a:buNone/>
              <a:defRPr sz="2400">
                <a:solidFill>
                  <a:srgbClr val="33CCFF"/>
                </a:solidFill>
              </a:defRPr>
            </a:lvl9pPr>
          </a:lstStyle>
          <a:p>
            <a:endParaRPr dirty="0"/>
          </a:p>
        </p:txBody>
      </p:sp>
      <p:grpSp>
        <p:nvGrpSpPr>
          <p:cNvPr id="70" name="Group 69">
            <a:extLst>
              <a:ext uri="{FF2B5EF4-FFF2-40B4-BE49-F238E27FC236}">
                <a16:creationId xmlns:a16="http://schemas.microsoft.com/office/drawing/2014/main" id="{337BE26C-06F2-4866-91D4-4B1535584265}"/>
              </a:ext>
            </a:extLst>
          </p:cNvPr>
          <p:cNvGrpSpPr/>
          <p:nvPr userDrawn="1"/>
        </p:nvGrpSpPr>
        <p:grpSpPr>
          <a:xfrm>
            <a:off x="7187564" y="-715315"/>
            <a:ext cx="5886633" cy="8432009"/>
            <a:chOff x="7187564" y="-715315"/>
            <a:chExt cx="5886633" cy="8432009"/>
          </a:xfrm>
        </p:grpSpPr>
        <p:sp>
          <p:nvSpPr>
            <p:cNvPr id="59" name="Freeform: Shape 58">
              <a:extLst>
                <a:ext uri="{FF2B5EF4-FFF2-40B4-BE49-F238E27FC236}">
                  <a16:creationId xmlns:a16="http://schemas.microsoft.com/office/drawing/2014/main" id="{211333C7-A063-409D-8E8E-D20151967610}"/>
                </a:ext>
              </a:extLst>
            </p:cNvPr>
            <p:cNvSpPr/>
            <p:nvPr userDrawn="1"/>
          </p:nvSpPr>
          <p:spPr>
            <a:xfrm rot="2377186" flipV="1">
              <a:off x="9879276" y="784810"/>
              <a:ext cx="892683" cy="6931884"/>
            </a:xfrm>
            <a:custGeom>
              <a:avLst/>
              <a:gdLst>
                <a:gd name="connsiteX0" fmla="*/ 0 w 892683"/>
                <a:gd name="connsiteY0" fmla="*/ 6931884 h 6931884"/>
                <a:gd name="connsiteX1" fmla="*/ 892683 w 892683"/>
                <a:gd name="connsiteY1" fmla="*/ 5853574 h 6931884"/>
                <a:gd name="connsiteX2" fmla="*/ 609459 w 892683"/>
                <a:gd name="connsiteY2" fmla="*/ 216232 h 6931884"/>
                <a:gd name="connsiteX3" fmla="*/ 348263 w 892683"/>
                <a:gd name="connsiteY3" fmla="*/ 0 h 6931884"/>
              </a:gdLst>
              <a:ahLst/>
              <a:cxnLst>
                <a:cxn ang="0">
                  <a:pos x="connsiteX0" y="connsiteY0"/>
                </a:cxn>
                <a:cxn ang="0">
                  <a:pos x="connsiteX1" y="connsiteY1"/>
                </a:cxn>
                <a:cxn ang="0">
                  <a:pos x="connsiteX2" y="connsiteY2"/>
                </a:cxn>
                <a:cxn ang="0">
                  <a:pos x="connsiteX3" y="connsiteY3"/>
                </a:cxn>
              </a:cxnLst>
              <a:rect l="l" t="t" r="r" b="b"/>
              <a:pathLst>
                <a:path w="892683" h="6931884">
                  <a:moveTo>
                    <a:pt x="0" y="6931884"/>
                  </a:moveTo>
                  <a:lnTo>
                    <a:pt x="892683" y="5853574"/>
                  </a:lnTo>
                  <a:lnTo>
                    <a:pt x="609459" y="216232"/>
                  </a:lnTo>
                  <a:lnTo>
                    <a:pt x="34826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61" name="Freeform: Shape 60">
              <a:extLst>
                <a:ext uri="{FF2B5EF4-FFF2-40B4-BE49-F238E27FC236}">
                  <a16:creationId xmlns:a16="http://schemas.microsoft.com/office/drawing/2014/main" id="{9ADC1B41-30E9-420B-A053-6EF9A914C819}"/>
                </a:ext>
              </a:extLst>
            </p:cNvPr>
            <p:cNvSpPr/>
            <p:nvPr userDrawn="1"/>
          </p:nvSpPr>
          <p:spPr>
            <a:xfrm rot="1859724" flipV="1">
              <a:off x="9361330" y="-715315"/>
              <a:ext cx="1001532" cy="8216923"/>
            </a:xfrm>
            <a:custGeom>
              <a:avLst/>
              <a:gdLst>
                <a:gd name="connsiteX0" fmla="*/ 0 w 1001532"/>
                <a:gd name="connsiteY0" fmla="*/ 7765992 h 8216923"/>
                <a:gd name="connsiteX1" fmla="*/ 750612 w 1001532"/>
                <a:gd name="connsiteY1" fmla="*/ 8216923 h 8216923"/>
                <a:gd name="connsiteX2" fmla="*/ 1001532 w 1001532"/>
                <a:gd name="connsiteY2" fmla="*/ 7799247 h 8216923"/>
                <a:gd name="connsiteX3" fmla="*/ 616523 w 1001532"/>
                <a:gd name="connsiteY3" fmla="*/ 135983 h 8216923"/>
                <a:gd name="connsiteX4" fmla="*/ 390168 w 1001532"/>
                <a:gd name="connsiteY4" fmla="*/ 0 h 821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32" h="8216923">
                  <a:moveTo>
                    <a:pt x="0" y="7765992"/>
                  </a:moveTo>
                  <a:lnTo>
                    <a:pt x="750612" y="8216923"/>
                  </a:lnTo>
                  <a:lnTo>
                    <a:pt x="1001532" y="7799247"/>
                  </a:lnTo>
                  <a:lnTo>
                    <a:pt x="616523" y="135983"/>
                  </a:lnTo>
                  <a:lnTo>
                    <a:pt x="390168"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57" name="Freeform: Shape 56">
              <a:extLst>
                <a:ext uri="{FF2B5EF4-FFF2-40B4-BE49-F238E27FC236}">
                  <a16:creationId xmlns:a16="http://schemas.microsoft.com/office/drawing/2014/main" id="{7E014F5B-FDC4-403F-B56A-725AF5A584F9}"/>
                </a:ext>
              </a:extLst>
            </p:cNvPr>
            <p:cNvSpPr/>
            <p:nvPr userDrawn="1"/>
          </p:nvSpPr>
          <p:spPr>
            <a:xfrm rot="2891655" flipV="1">
              <a:off x="10212441" y="2801485"/>
              <a:ext cx="745705" cy="4977807"/>
            </a:xfrm>
            <a:custGeom>
              <a:avLst/>
              <a:gdLst>
                <a:gd name="connsiteX0" fmla="*/ 0 w 745705"/>
                <a:gd name="connsiteY0" fmla="*/ 4977807 h 4977807"/>
                <a:gd name="connsiteX1" fmla="*/ 745705 w 745705"/>
                <a:gd name="connsiteY1" fmla="*/ 4310935 h 4977807"/>
                <a:gd name="connsiteX2" fmla="*/ 545730 w 745705"/>
                <a:gd name="connsiteY2" fmla="*/ 330590 h 4977807"/>
                <a:gd name="connsiteX3" fmla="*/ 250089 w 745705"/>
                <a:gd name="connsiteY3" fmla="*/ 0 h 4977807"/>
              </a:gdLst>
              <a:ahLst/>
              <a:cxnLst>
                <a:cxn ang="0">
                  <a:pos x="connsiteX0" y="connsiteY0"/>
                </a:cxn>
                <a:cxn ang="0">
                  <a:pos x="connsiteX1" y="connsiteY1"/>
                </a:cxn>
                <a:cxn ang="0">
                  <a:pos x="connsiteX2" y="connsiteY2"/>
                </a:cxn>
                <a:cxn ang="0">
                  <a:pos x="connsiteX3" y="connsiteY3"/>
                </a:cxn>
              </a:cxnLst>
              <a:rect l="l" t="t" r="r" b="b"/>
              <a:pathLst>
                <a:path w="745705" h="4977807">
                  <a:moveTo>
                    <a:pt x="0" y="4977807"/>
                  </a:moveTo>
                  <a:lnTo>
                    <a:pt x="745705" y="4310935"/>
                  </a:lnTo>
                  <a:lnTo>
                    <a:pt x="545730" y="330590"/>
                  </a:lnTo>
                  <a:lnTo>
                    <a:pt x="250089"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55" name="Freeform: Shape 54">
              <a:extLst>
                <a:ext uri="{FF2B5EF4-FFF2-40B4-BE49-F238E27FC236}">
                  <a16:creationId xmlns:a16="http://schemas.microsoft.com/office/drawing/2014/main" id="{B7896C93-3C16-41AE-A630-AEB13B0C7480}"/>
                </a:ext>
              </a:extLst>
            </p:cNvPr>
            <p:cNvSpPr/>
            <p:nvPr userDrawn="1"/>
          </p:nvSpPr>
          <p:spPr>
            <a:xfrm rot="3381011" flipV="1">
              <a:off x="10612379" y="4321453"/>
              <a:ext cx="668229" cy="3437229"/>
            </a:xfrm>
            <a:custGeom>
              <a:avLst/>
              <a:gdLst>
                <a:gd name="connsiteX0" fmla="*/ 0 w 668229"/>
                <a:gd name="connsiteY0" fmla="*/ 3437229 h 3437229"/>
                <a:gd name="connsiteX1" fmla="*/ 668229 w 668229"/>
                <a:gd name="connsiteY1" fmla="*/ 2992421 h 3437229"/>
                <a:gd name="connsiteX2" fmla="*/ 546068 w 668229"/>
                <a:gd name="connsiteY2" fmla="*/ 560923 h 3437229"/>
                <a:gd name="connsiteX3" fmla="*/ 172688 w 668229"/>
                <a:gd name="connsiteY3" fmla="*/ 0 h 3437229"/>
              </a:gdLst>
              <a:ahLst/>
              <a:cxnLst>
                <a:cxn ang="0">
                  <a:pos x="connsiteX0" y="connsiteY0"/>
                </a:cxn>
                <a:cxn ang="0">
                  <a:pos x="connsiteX1" y="connsiteY1"/>
                </a:cxn>
                <a:cxn ang="0">
                  <a:pos x="connsiteX2" y="connsiteY2"/>
                </a:cxn>
                <a:cxn ang="0">
                  <a:pos x="connsiteX3" y="connsiteY3"/>
                </a:cxn>
              </a:cxnLst>
              <a:rect l="l" t="t" r="r" b="b"/>
              <a:pathLst>
                <a:path w="668229" h="3437229">
                  <a:moveTo>
                    <a:pt x="0" y="3437229"/>
                  </a:moveTo>
                  <a:lnTo>
                    <a:pt x="668229" y="2992421"/>
                  </a:lnTo>
                  <a:lnTo>
                    <a:pt x="546068" y="560923"/>
                  </a:lnTo>
                  <a:lnTo>
                    <a:pt x="172688"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63" name="Freeform: Shape 62">
              <a:extLst>
                <a:ext uri="{FF2B5EF4-FFF2-40B4-BE49-F238E27FC236}">
                  <a16:creationId xmlns:a16="http://schemas.microsoft.com/office/drawing/2014/main" id="{68899ACC-04BD-403D-B284-F18BF6B94E88}"/>
                </a:ext>
              </a:extLst>
            </p:cNvPr>
            <p:cNvSpPr/>
            <p:nvPr userDrawn="1"/>
          </p:nvSpPr>
          <p:spPr>
            <a:xfrm rot="1350757" flipV="1">
              <a:off x="8254620" y="-478100"/>
              <a:ext cx="967201" cy="7688127"/>
            </a:xfrm>
            <a:custGeom>
              <a:avLst/>
              <a:gdLst>
                <a:gd name="connsiteX0" fmla="*/ 967201 w 967201"/>
                <a:gd name="connsiteY0" fmla="*/ 7688127 h 7688127"/>
                <a:gd name="connsiteX1" fmla="*/ 625363 w 967201"/>
                <a:gd name="connsiteY1" fmla="*/ 122722 h 7688127"/>
                <a:gd name="connsiteX2" fmla="*/ 329270 w 967201"/>
                <a:gd name="connsiteY2" fmla="*/ 0 h 7688127"/>
                <a:gd name="connsiteX3" fmla="*/ 0 w 967201"/>
                <a:gd name="connsiteY3" fmla="*/ 7287249 h 7688127"/>
              </a:gdLst>
              <a:ahLst/>
              <a:cxnLst>
                <a:cxn ang="0">
                  <a:pos x="connsiteX0" y="connsiteY0"/>
                </a:cxn>
                <a:cxn ang="0">
                  <a:pos x="connsiteX1" y="connsiteY1"/>
                </a:cxn>
                <a:cxn ang="0">
                  <a:pos x="connsiteX2" y="connsiteY2"/>
                </a:cxn>
                <a:cxn ang="0">
                  <a:pos x="connsiteX3" y="connsiteY3"/>
                </a:cxn>
              </a:cxnLst>
              <a:rect l="l" t="t" r="r" b="b"/>
              <a:pathLst>
                <a:path w="967201" h="7688127">
                  <a:moveTo>
                    <a:pt x="967201" y="7688127"/>
                  </a:moveTo>
                  <a:lnTo>
                    <a:pt x="625363" y="122722"/>
                  </a:lnTo>
                  <a:lnTo>
                    <a:pt x="329270" y="0"/>
                  </a:lnTo>
                  <a:lnTo>
                    <a:pt x="0" y="728724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69" name="Freeform: Shape 68">
              <a:extLst>
                <a:ext uri="{FF2B5EF4-FFF2-40B4-BE49-F238E27FC236}">
                  <a16:creationId xmlns:a16="http://schemas.microsoft.com/office/drawing/2014/main" id="{B6433BB9-82FB-495E-B7B7-CDE17B733AE1}"/>
                </a:ext>
              </a:extLst>
            </p:cNvPr>
            <p:cNvSpPr/>
            <p:nvPr userDrawn="1"/>
          </p:nvSpPr>
          <p:spPr>
            <a:xfrm rot="822773" flipV="1">
              <a:off x="7187564" y="-214105"/>
              <a:ext cx="939249" cy="7211422"/>
            </a:xfrm>
            <a:custGeom>
              <a:avLst/>
              <a:gdLst>
                <a:gd name="connsiteX0" fmla="*/ 0 w 939249"/>
                <a:gd name="connsiteY0" fmla="*/ 6982234 h 7211422"/>
                <a:gd name="connsiteX1" fmla="*/ 939249 w 939249"/>
                <a:gd name="connsiteY1" fmla="*/ 7211422 h 7211422"/>
                <a:gd name="connsiteX2" fmla="*/ 616729 w 939249"/>
                <a:gd name="connsiteY2" fmla="*/ 73506 h 7211422"/>
                <a:gd name="connsiteX3" fmla="*/ 315489 w 939249"/>
                <a:gd name="connsiteY3" fmla="*/ 0 h 7211422"/>
              </a:gdLst>
              <a:ahLst/>
              <a:cxnLst>
                <a:cxn ang="0">
                  <a:pos x="connsiteX0" y="connsiteY0"/>
                </a:cxn>
                <a:cxn ang="0">
                  <a:pos x="connsiteX1" y="connsiteY1"/>
                </a:cxn>
                <a:cxn ang="0">
                  <a:pos x="connsiteX2" y="connsiteY2"/>
                </a:cxn>
                <a:cxn ang="0">
                  <a:pos x="connsiteX3" y="connsiteY3"/>
                </a:cxn>
              </a:cxnLst>
              <a:rect l="l" t="t" r="r" b="b"/>
              <a:pathLst>
                <a:path w="939249" h="7211422">
                  <a:moveTo>
                    <a:pt x="0" y="6982234"/>
                  </a:moveTo>
                  <a:lnTo>
                    <a:pt x="939249" y="7211422"/>
                  </a:lnTo>
                  <a:lnTo>
                    <a:pt x="616729" y="73506"/>
                  </a:lnTo>
                  <a:lnTo>
                    <a:pt x="315489" y="0"/>
                  </a:lnTo>
                  <a:close/>
                </a:path>
              </a:pathLst>
            </a:cu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grpSp>
    </p:spTree>
    <p:extLst>
      <p:ext uri="{BB962C8B-B14F-4D97-AF65-F5344CB8AC3E}">
        <p14:creationId xmlns:p14="http://schemas.microsoft.com/office/powerpoint/2010/main" val="303987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Shape 33"/>
        <p:cNvGrpSpPr/>
        <p:nvPr/>
      </p:nvGrpSpPr>
      <p:grpSpPr>
        <a:xfrm>
          <a:off x="0" y="0"/>
          <a:ext cx="0" cy="0"/>
          <a:chOff x="0" y="0"/>
          <a:chExt cx="0" cy="0"/>
        </a:xfrm>
      </p:grpSpPr>
      <p:grpSp>
        <p:nvGrpSpPr>
          <p:cNvPr id="3" name="Group 2">
            <a:extLst>
              <a:ext uri="{FF2B5EF4-FFF2-40B4-BE49-F238E27FC236}">
                <a16:creationId xmlns:a16="http://schemas.microsoft.com/office/drawing/2014/main" id="{5ABAA679-071A-4CDE-AA06-A2853DD7A346}"/>
              </a:ext>
            </a:extLst>
          </p:cNvPr>
          <p:cNvGrpSpPr/>
          <p:nvPr userDrawn="1"/>
        </p:nvGrpSpPr>
        <p:grpSpPr>
          <a:xfrm>
            <a:off x="0" y="-21888"/>
            <a:ext cx="12192000" cy="6879886"/>
            <a:chOff x="0" y="-21888"/>
            <a:chExt cx="12192000" cy="6879886"/>
          </a:xfrm>
        </p:grpSpPr>
        <p:sp>
          <p:nvSpPr>
            <p:cNvPr id="4" name="Rectangle 3">
              <a:extLst>
                <a:ext uri="{FF2B5EF4-FFF2-40B4-BE49-F238E27FC236}">
                  <a16:creationId xmlns:a16="http://schemas.microsoft.com/office/drawing/2014/main" id="{39519DB3-D925-46C0-BC12-F6B295AD83C2}"/>
                </a:ext>
              </a:extLst>
            </p:cNvPr>
            <p:cNvSpPr/>
            <p:nvPr userDrawn="1"/>
          </p:nvSpPr>
          <p:spPr>
            <a:xfrm>
              <a:off x="0" y="6132283"/>
              <a:ext cx="12192000" cy="725715"/>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5" name="Rectangle 4">
              <a:extLst>
                <a:ext uri="{FF2B5EF4-FFF2-40B4-BE49-F238E27FC236}">
                  <a16:creationId xmlns:a16="http://schemas.microsoft.com/office/drawing/2014/main" id="{AF12C7C3-EA86-4F99-AABE-86B8BFDB48ED}"/>
                </a:ext>
              </a:extLst>
            </p:cNvPr>
            <p:cNvSpPr/>
            <p:nvPr userDrawn="1"/>
          </p:nvSpPr>
          <p:spPr>
            <a:xfrm>
              <a:off x="0" y="4901448"/>
              <a:ext cx="12192000" cy="725715"/>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6" name="Rectangle 5">
              <a:extLst>
                <a:ext uri="{FF2B5EF4-FFF2-40B4-BE49-F238E27FC236}">
                  <a16:creationId xmlns:a16="http://schemas.microsoft.com/office/drawing/2014/main" id="{8B6233EC-2B52-437B-BC8D-DFB88BF37F81}"/>
                </a:ext>
              </a:extLst>
            </p:cNvPr>
            <p:cNvSpPr/>
            <p:nvPr userDrawn="1"/>
          </p:nvSpPr>
          <p:spPr>
            <a:xfrm>
              <a:off x="0" y="3670614"/>
              <a:ext cx="12192000" cy="725715"/>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18320EC5-3B28-4785-9906-89A5C9420C55}"/>
                </a:ext>
              </a:extLst>
            </p:cNvPr>
            <p:cNvSpPr/>
            <p:nvPr userDrawn="1"/>
          </p:nvSpPr>
          <p:spPr>
            <a:xfrm>
              <a:off x="0" y="2439780"/>
              <a:ext cx="12192000" cy="725715"/>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75AA91E5-4CD6-435D-A852-271C12F5E43E}"/>
                </a:ext>
              </a:extLst>
            </p:cNvPr>
            <p:cNvSpPr/>
            <p:nvPr userDrawn="1"/>
          </p:nvSpPr>
          <p:spPr>
            <a:xfrm>
              <a:off x="0" y="1208946"/>
              <a:ext cx="12192000" cy="725715"/>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08E6150B-E83C-4124-AF46-DB46B954ADB7}"/>
                </a:ext>
              </a:extLst>
            </p:cNvPr>
            <p:cNvSpPr/>
            <p:nvPr userDrawn="1"/>
          </p:nvSpPr>
          <p:spPr>
            <a:xfrm>
              <a:off x="0" y="-21888"/>
              <a:ext cx="12192000" cy="725715"/>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sp>
        <p:nvSpPr>
          <p:cNvPr id="2" name="Rectangle: Rounded Corners 1">
            <a:extLst>
              <a:ext uri="{FF2B5EF4-FFF2-40B4-BE49-F238E27FC236}">
                <a16:creationId xmlns:a16="http://schemas.microsoft.com/office/drawing/2014/main" id="{0EC7FE41-954B-4E00-A306-95372961D07E}"/>
              </a:ext>
            </a:extLst>
          </p:cNvPr>
          <p:cNvSpPr/>
          <p:nvPr userDrawn="1"/>
        </p:nvSpPr>
        <p:spPr>
          <a:xfrm>
            <a:off x="1176398" y="596432"/>
            <a:ext cx="9839204" cy="5665136"/>
          </a:xfrm>
          <a:prstGeom prst="roundRect">
            <a:avLst/>
          </a:prstGeom>
          <a:solidFill>
            <a:schemeClr val="bg1">
              <a:alpha val="9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46" name="Shape 47"/>
          <p:cNvSpPr txBox="1">
            <a:spLocks noGrp="1"/>
          </p:cNvSpPr>
          <p:nvPr>
            <p:ph type="title"/>
          </p:nvPr>
        </p:nvSpPr>
        <p:spPr>
          <a:xfrm>
            <a:off x="3710782" y="1630699"/>
            <a:ext cx="4770436" cy="725714"/>
          </a:xfrm>
          <a:prstGeom prst="rect">
            <a:avLst/>
          </a:prstGeom>
          <a:ln>
            <a:noFill/>
          </a:ln>
        </p:spPr>
        <p:txBody>
          <a:bodyPr lIns="91425" tIns="91425" rIns="91425" bIns="91425" anchor="b" anchorCtr="0">
            <a:normAutofit/>
          </a:bodyPr>
          <a:lstStyle>
            <a:lvl1pPr lvl="0" algn="ctr">
              <a:spcBef>
                <a:spcPts val="0"/>
              </a:spcBef>
              <a:defRPr sz="3600">
                <a:solidFill>
                  <a:srgbClr val="3F3F4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34" name="Shape 34"/>
          <p:cNvSpPr txBox="1">
            <a:spLocks noGrp="1"/>
          </p:cNvSpPr>
          <p:nvPr>
            <p:ph type="body" idx="1"/>
          </p:nvPr>
        </p:nvSpPr>
        <p:spPr>
          <a:xfrm>
            <a:off x="3495675" y="2861532"/>
            <a:ext cx="5200650" cy="2190750"/>
          </a:xfrm>
          <a:prstGeom prst="rect">
            <a:avLst/>
          </a:prstGeom>
          <a:ln>
            <a:noFill/>
          </a:ln>
        </p:spPr>
        <p:txBody>
          <a:bodyPr lIns="91425" tIns="91425" rIns="91425" bIns="91425" anchor="ctr" anchorCtr="0">
            <a:normAutofit/>
          </a:bodyPr>
          <a:lstStyle>
            <a:lvl1pPr marL="0" lvl="0" indent="0" algn="ctr" rtl="0">
              <a:lnSpc>
                <a:spcPct val="100000"/>
              </a:lnSpc>
              <a:spcBef>
                <a:spcPts val="0"/>
              </a:spcBef>
              <a:buNone/>
              <a:defRPr sz="2000" b="0" i="1">
                <a:solidFill>
                  <a:srgbClr val="131F2B"/>
                </a:solidFill>
              </a:defRPr>
            </a:lvl1pPr>
            <a:lvl2pPr lvl="1" algn="ctr" rtl="0">
              <a:spcBef>
                <a:spcPts val="0"/>
              </a:spcBef>
              <a:defRPr b="1" i="1"/>
            </a:lvl2pPr>
            <a:lvl3pPr lvl="2" algn="ctr" rtl="0">
              <a:spcBef>
                <a:spcPts val="0"/>
              </a:spcBef>
              <a:defRPr b="1" i="1"/>
            </a:lvl3pPr>
            <a:lvl4pPr lvl="3" algn="ctr" rtl="0">
              <a:spcBef>
                <a:spcPts val="0"/>
              </a:spcBef>
              <a:defRPr b="1" i="1"/>
            </a:lvl4pPr>
            <a:lvl5pPr lvl="4" algn="ctr" rtl="0">
              <a:spcBef>
                <a:spcPts val="0"/>
              </a:spcBef>
              <a:defRPr b="1" i="1"/>
            </a:lvl5pPr>
            <a:lvl6pPr lvl="5" algn="ctr" rtl="0">
              <a:spcBef>
                <a:spcPts val="0"/>
              </a:spcBef>
              <a:defRPr b="1" i="1"/>
            </a:lvl6pPr>
            <a:lvl7pPr lvl="6" algn="ctr" rtl="0">
              <a:spcBef>
                <a:spcPts val="0"/>
              </a:spcBef>
              <a:defRPr b="1" i="1"/>
            </a:lvl7pPr>
            <a:lvl8pPr lvl="7" algn="ctr" rtl="0">
              <a:spcBef>
                <a:spcPts val="0"/>
              </a:spcBef>
              <a:defRPr b="1" i="1"/>
            </a:lvl8pPr>
            <a:lvl9pPr lvl="8" algn="ctr">
              <a:spcBef>
                <a:spcPts val="0"/>
              </a:spcBef>
              <a:defRPr b="1" i="1"/>
            </a:lvl9pPr>
          </a:lstStyle>
          <a:p>
            <a:endParaRPr dirty="0"/>
          </a:p>
        </p:txBody>
      </p:sp>
    </p:spTree>
    <p:extLst>
      <p:ext uri="{BB962C8B-B14F-4D97-AF65-F5344CB8AC3E}">
        <p14:creationId xmlns:p14="http://schemas.microsoft.com/office/powerpoint/2010/main" val="825435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1 column">
    <p:spTree>
      <p:nvGrpSpPr>
        <p:cNvPr id="1" name="Shape 46"/>
        <p:cNvGrpSpPr/>
        <p:nvPr/>
      </p:nvGrpSpPr>
      <p:grpSpPr>
        <a:xfrm>
          <a:off x="0" y="0"/>
          <a:ext cx="0" cy="0"/>
          <a:chOff x="0" y="0"/>
          <a:chExt cx="0" cy="0"/>
        </a:xfrm>
      </p:grpSpPr>
      <p:sp>
        <p:nvSpPr>
          <p:cNvPr id="4" name="Rectangle 3">
            <a:extLst>
              <a:ext uri="{FF2B5EF4-FFF2-40B4-BE49-F238E27FC236}">
                <a16:creationId xmlns:a16="http://schemas.microsoft.com/office/drawing/2014/main" id="{ACF08CF5-2C81-4EA5-93DF-65EEB59D58D1}"/>
              </a:ext>
            </a:extLst>
          </p:cNvPr>
          <p:cNvSpPr/>
          <p:nvPr userDrawn="1"/>
        </p:nvSpPr>
        <p:spPr>
          <a:xfrm>
            <a:off x="6096000" y="0"/>
            <a:ext cx="6096000"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48" name="Shape 48"/>
          <p:cNvSpPr txBox="1">
            <a:spLocks noGrp="1"/>
          </p:cNvSpPr>
          <p:nvPr>
            <p:ph type="body" idx="1"/>
          </p:nvPr>
        </p:nvSpPr>
        <p:spPr>
          <a:xfrm>
            <a:off x="6755651" y="2901872"/>
            <a:ext cx="4863648" cy="2609850"/>
          </a:xfrm>
          <a:prstGeom prst="rect">
            <a:avLst/>
          </a:prstGeom>
        </p:spPr>
        <p:txBody>
          <a:bodyPr lIns="91425" tIns="91425" rIns="91425" bIns="91425" anchor="t" anchorCtr="0">
            <a:normAutofit/>
          </a:bodyPr>
          <a:lstStyle>
            <a:lvl1pPr lvl="0">
              <a:spcBef>
                <a:spcPts val="0"/>
              </a:spcBef>
              <a:defRPr sz="1800">
                <a:solidFill>
                  <a:schemeClr val="bg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47" name="Shape 47"/>
          <p:cNvSpPr txBox="1">
            <a:spLocks noGrp="1"/>
          </p:cNvSpPr>
          <p:nvPr>
            <p:ph type="title"/>
          </p:nvPr>
        </p:nvSpPr>
        <p:spPr>
          <a:xfrm>
            <a:off x="6755651" y="1644391"/>
            <a:ext cx="4863648" cy="847999"/>
          </a:xfrm>
          <a:prstGeom prst="rect">
            <a:avLst/>
          </a:prstGeom>
        </p:spPr>
        <p:txBody>
          <a:bodyPr lIns="91425" tIns="91425" rIns="91425" bIns="91425" anchor="b" anchorCtr="0">
            <a:normAutofit/>
          </a:bodyPr>
          <a:lstStyle>
            <a:lvl1pPr lvl="0">
              <a:spcBef>
                <a:spcPts val="0"/>
              </a:spcBef>
              <a:defRPr sz="3200">
                <a:solidFill>
                  <a:schemeClr val="bg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6" name="Rectangle 5">
            <a:extLst>
              <a:ext uri="{FF2B5EF4-FFF2-40B4-BE49-F238E27FC236}">
                <a16:creationId xmlns:a16="http://schemas.microsoft.com/office/drawing/2014/main" id="{B8BB60DD-69EF-4A70-83F2-A9BE2E5CBD5B}"/>
              </a:ext>
            </a:extLst>
          </p:cNvPr>
          <p:cNvSpPr/>
          <p:nvPr userDrawn="1"/>
        </p:nvSpPr>
        <p:spPr>
          <a:xfrm>
            <a:off x="4950598" y="-1"/>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999BD430-44A9-4EAD-8809-F50488529BE5}"/>
              </a:ext>
            </a:extLst>
          </p:cNvPr>
          <p:cNvSpPr/>
          <p:nvPr userDrawn="1"/>
        </p:nvSpPr>
        <p:spPr>
          <a:xfrm>
            <a:off x="3960733" y="-1"/>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6BF45E14-362B-4F2B-9435-1AB4729EA53E}"/>
              </a:ext>
            </a:extLst>
          </p:cNvPr>
          <p:cNvSpPr/>
          <p:nvPr userDrawn="1"/>
        </p:nvSpPr>
        <p:spPr>
          <a:xfrm>
            <a:off x="2970868" y="-1"/>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F4114EC0-8065-4ACA-BB25-FF1EF40E20FD}"/>
              </a:ext>
            </a:extLst>
          </p:cNvPr>
          <p:cNvSpPr/>
          <p:nvPr userDrawn="1"/>
        </p:nvSpPr>
        <p:spPr>
          <a:xfrm>
            <a:off x="1981003" y="-1"/>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0" name="Rectangle 9">
            <a:extLst>
              <a:ext uri="{FF2B5EF4-FFF2-40B4-BE49-F238E27FC236}">
                <a16:creationId xmlns:a16="http://schemas.microsoft.com/office/drawing/2014/main" id="{A56CB32D-7A5A-4AD4-B587-9057DAAC9FE7}"/>
              </a:ext>
            </a:extLst>
          </p:cNvPr>
          <p:cNvSpPr/>
          <p:nvPr userDrawn="1"/>
        </p:nvSpPr>
        <p:spPr>
          <a:xfrm>
            <a:off x="991138" y="-1"/>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1" name="Rectangle 10">
            <a:extLst>
              <a:ext uri="{FF2B5EF4-FFF2-40B4-BE49-F238E27FC236}">
                <a16:creationId xmlns:a16="http://schemas.microsoft.com/office/drawing/2014/main" id="{6BE9829B-E8A2-4B04-8CCB-ED4C50FCC878}"/>
              </a:ext>
            </a:extLst>
          </p:cNvPr>
          <p:cNvSpPr/>
          <p:nvPr userDrawn="1"/>
        </p:nvSpPr>
        <p:spPr>
          <a:xfrm>
            <a:off x="1273" y="-1"/>
            <a:ext cx="572701"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3" name="Picture Placeholder 2">
            <a:extLst>
              <a:ext uri="{FF2B5EF4-FFF2-40B4-BE49-F238E27FC236}">
                <a16:creationId xmlns:a16="http://schemas.microsoft.com/office/drawing/2014/main" id="{B3B92F91-787E-42B8-BCA8-44EADD546A94}"/>
              </a:ext>
            </a:extLst>
          </p:cNvPr>
          <p:cNvSpPr>
            <a:spLocks noGrp="1"/>
          </p:cNvSpPr>
          <p:nvPr>
            <p:ph type="pic" sz="quarter" idx="10"/>
          </p:nvPr>
        </p:nvSpPr>
        <p:spPr>
          <a:xfrm>
            <a:off x="467813" y="1448998"/>
            <a:ext cx="4769135" cy="3960000"/>
          </a:xfrm>
        </p:spPr>
        <p:txBody>
          <a:bodyPr/>
          <a:lstStyle/>
          <a:p>
            <a:endParaRPr lang="en-PK"/>
          </a:p>
        </p:txBody>
      </p:sp>
    </p:spTree>
    <p:extLst>
      <p:ext uri="{BB962C8B-B14F-4D97-AF65-F5344CB8AC3E}">
        <p14:creationId xmlns:p14="http://schemas.microsoft.com/office/powerpoint/2010/main" val="201792431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 1 column">
    <p:spTree>
      <p:nvGrpSpPr>
        <p:cNvPr id="1" name="Shape 46"/>
        <p:cNvGrpSpPr/>
        <p:nvPr/>
      </p:nvGrpSpPr>
      <p:grpSpPr>
        <a:xfrm>
          <a:off x="0" y="0"/>
          <a:ext cx="0" cy="0"/>
          <a:chOff x="0" y="0"/>
          <a:chExt cx="0" cy="0"/>
        </a:xfrm>
      </p:grpSpPr>
      <p:sp>
        <p:nvSpPr>
          <p:cNvPr id="4" name="Rectangle 3">
            <a:extLst>
              <a:ext uri="{FF2B5EF4-FFF2-40B4-BE49-F238E27FC236}">
                <a16:creationId xmlns:a16="http://schemas.microsoft.com/office/drawing/2014/main" id="{5536C935-B5C0-4BE0-98DB-474DE99E7D32}"/>
              </a:ext>
            </a:extLst>
          </p:cNvPr>
          <p:cNvSpPr/>
          <p:nvPr userDrawn="1"/>
        </p:nvSpPr>
        <p:spPr>
          <a:xfrm>
            <a:off x="0" y="0"/>
            <a:ext cx="6096000" cy="6857999"/>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38" name="Shape 48"/>
          <p:cNvSpPr txBox="1">
            <a:spLocks noGrp="1"/>
          </p:cNvSpPr>
          <p:nvPr>
            <p:ph type="body" idx="11"/>
          </p:nvPr>
        </p:nvSpPr>
        <p:spPr>
          <a:xfrm>
            <a:off x="800100" y="3026305"/>
            <a:ext cx="4705349" cy="2137690"/>
          </a:xfrm>
          <a:prstGeom prst="rect">
            <a:avLst/>
          </a:prstGeom>
        </p:spPr>
        <p:txBody>
          <a:bodyPr lIns="91425" tIns="91425" rIns="91425" bIns="91425" anchor="t" anchorCtr="0">
            <a:normAutofit/>
          </a:bodyPr>
          <a:lstStyle>
            <a:lvl1pPr lvl="0">
              <a:spcBef>
                <a:spcPts val="0"/>
              </a:spcBef>
              <a:defRPr sz="1800">
                <a:solidFill>
                  <a:schemeClr val="bg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47" name="Shape 47"/>
          <p:cNvSpPr txBox="1">
            <a:spLocks noGrp="1"/>
          </p:cNvSpPr>
          <p:nvPr>
            <p:ph type="title"/>
          </p:nvPr>
        </p:nvSpPr>
        <p:spPr>
          <a:xfrm>
            <a:off x="800100" y="1762052"/>
            <a:ext cx="4697354" cy="831256"/>
          </a:xfrm>
          <a:prstGeom prst="rect">
            <a:avLst/>
          </a:prstGeom>
        </p:spPr>
        <p:txBody>
          <a:bodyPr lIns="91425" tIns="91425" rIns="91425" bIns="91425" anchor="b" anchorCtr="0">
            <a:normAutofit/>
          </a:bodyPr>
          <a:lstStyle>
            <a:lvl1pPr lvl="0">
              <a:spcBef>
                <a:spcPts val="0"/>
              </a:spcBef>
              <a:defRPr sz="3200">
                <a:solidFill>
                  <a:schemeClr val="bg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grpSp>
        <p:nvGrpSpPr>
          <p:cNvPr id="2" name="Group 1">
            <a:extLst>
              <a:ext uri="{FF2B5EF4-FFF2-40B4-BE49-F238E27FC236}">
                <a16:creationId xmlns:a16="http://schemas.microsoft.com/office/drawing/2014/main" id="{311E31C7-64FE-4CA3-8E56-8929AEDE6E60}"/>
              </a:ext>
            </a:extLst>
          </p:cNvPr>
          <p:cNvGrpSpPr/>
          <p:nvPr userDrawn="1"/>
        </p:nvGrpSpPr>
        <p:grpSpPr>
          <a:xfrm>
            <a:off x="6669974" y="-1"/>
            <a:ext cx="5522026" cy="6857999"/>
            <a:chOff x="1273" y="-1"/>
            <a:chExt cx="5522026" cy="6857999"/>
          </a:xfrm>
          <a:solidFill>
            <a:srgbClr val="C43D39"/>
          </a:solidFill>
        </p:grpSpPr>
        <p:sp>
          <p:nvSpPr>
            <p:cNvPr id="5" name="Rectangle 4">
              <a:extLst>
                <a:ext uri="{FF2B5EF4-FFF2-40B4-BE49-F238E27FC236}">
                  <a16:creationId xmlns:a16="http://schemas.microsoft.com/office/drawing/2014/main" id="{5CEF6077-D7B4-42BB-A509-13C21D39EE83}"/>
                </a:ext>
              </a:extLst>
            </p:cNvPr>
            <p:cNvSpPr/>
            <p:nvPr userDrawn="1"/>
          </p:nvSpPr>
          <p:spPr>
            <a:xfrm>
              <a:off x="4950598"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6" name="Rectangle 5">
              <a:extLst>
                <a:ext uri="{FF2B5EF4-FFF2-40B4-BE49-F238E27FC236}">
                  <a16:creationId xmlns:a16="http://schemas.microsoft.com/office/drawing/2014/main" id="{AD64A4F0-6B9B-4F9C-BB7F-14DAED1CD793}"/>
                </a:ext>
              </a:extLst>
            </p:cNvPr>
            <p:cNvSpPr/>
            <p:nvPr userDrawn="1"/>
          </p:nvSpPr>
          <p:spPr>
            <a:xfrm>
              <a:off x="3960733"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240975D1-3B04-439D-80CF-3AED18030C1B}"/>
                </a:ext>
              </a:extLst>
            </p:cNvPr>
            <p:cNvSpPr/>
            <p:nvPr userDrawn="1"/>
          </p:nvSpPr>
          <p:spPr>
            <a:xfrm>
              <a:off x="2970868"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B42FBF4B-A2C0-48C9-920D-EED1FB674538}"/>
                </a:ext>
              </a:extLst>
            </p:cNvPr>
            <p:cNvSpPr/>
            <p:nvPr userDrawn="1"/>
          </p:nvSpPr>
          <p:spPr>
            <a:xfrm>
              <a:off x="1981003"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BB35383A-3F70-4CE5-9F1C-610CC073F724}"/>
                </a:ext>
              </a:extLst>
            </p:cNvPr>
            <p:cNvSpPr/>
            <p:nvPr userDrawn="1"/>
          </p:nvSpPr>
          <p:spPr>
            <a:xfrm>
              <a:off x="991138"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0" name="Rectangle 9">
              <a:extLst>
                <a:ext uri="{FF2B5EF4-FFF2-40B4-BE49-F238E27FC236}">
                  <a16:creationId xmlns:a16="http://schemas.microsoft.com/office/drawing/2014/main" id="{68B80115-7653-418F-8843-82AC66440D7B}"/>
                </a:ext>
              </a:extLst>
            </p:cNvPr>
            <p:cNvSpPr/>
            <p:nvPr userDrawn="1"/>
          </p:nvSpPr>
          <p:spPr>
            <a:xfrm>
              <a:off x="1273" y="-1"/>
              <a:ext cx="572701" cy="6857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sp>
        <p:nvSpPr>
          <p:cNvPr id="12" name="Picture Placeholder 2">
            <a:extLst>
              <a:ext uri="{FF2B5EF4-FFF2-40B4-BE49-F238E27FC236}">
                <a16:creationId xmlns:a16="http://schemas.microsoft.com/office/drawing/2014/main" id="{CAE53B88-D084-44BB-B73D-11C8FB29A3BF}"/>
              </a:ext>
            </a:extLst>
          </p:cNvPr>
          <p:cNvSpPr>
            <a:spLocks noGrp="1"/>
          </p:cNvSpPr>
          <p:nvPr>
            <p:ph type="pic" sz="quarter" idx="10"/>
          </p:nvPr>
        </p:nvSpPr>
        <p:spPr>
          <a:xfrm>
            <a:off x="7030978" y="1344442"/>
            <a:ext cx="4769135" cy="3960000"/>
          </a:xfrm>
        </p:spPr>
        <p:txBody>
          <a:bodyPr/>
          <a:lstStyle/>
          <a:p>
            <a:endParaRPr lang="en-PK"/>
          </a:p>
        </p:txBody>
      </p:sp>
    </p:spTree>
    <p:extLst>
      <p:ext uri="{BB962C8B-B14F-4D97-AF65-F5344CB8AC3E}">
        <p14:creationId xmlns:p14="http://schemas.microsoft.com/office/powerpoint/2010/main" val="407588860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2 columns">
    <p:spTree>
      <p:nvGrpSpPr>
        <p:cNvPr id="1" name="Shape 61"/>
        <p:cNvGrpSpPr/>
        <p:nvPr/>
      </p:nvGrpSpPr>
      <p:grpSpPr>
        <a:xfrm>
          <a:off x="0" y="0"/>
          <a:ext cx="0" cy="0"/>
          <a:chOff x="0" y="0"/>
          <a:chExt cx="0" cy="0"/>
        </a:xfrm>
      </p:grpSpPr>
      <p:grpSp>
        <p:nvGrpSpPr>
          <p:cNvPr id="5" name="Group 4">
            <a:extLst>
              <a:ext uri="{FF2B5EF4-FFF2-40B4-BE49-F238E27FC236}">
                <a16:creationId xmlns:a16="http://schemas.microsoft.com/office/drawing/2014/main" id="{2AD4A6F3-E215-4305-9255-FD4EEACA300F}"/>
              </a:ext>
            </a:extLst>
          </p:cNvPr>
          <p:cNvGrpSpPr/>
          <p:nvPr userDrawn="1"/>
        </p:nvGrpSpPr>
        <p:grpSpPr>
          <a:xfrm>
            <a:off x="0" y="-21888"/>
            <a:ext cx="12192000" cy="6879886"/>
            <a:chOff x="0" y="-21888"/>
            <a:chExt cx="12192000" cy="6879886"/>
          </a:xfrm>
        </p:grpSpPr>
        <p:sp>
          <p:nvSpPr>
            <p:cNvPr id="6" name="Rectangle 5">
              <a:extLst>
                <a:ext uri="{FF2B5EF4-FFF2-40B4-BE49-F238E27FC236}">
                  <a16:creationId xmlns:a16="http://schemas.microsoft.com/office/drawing/2014/main" id="{4AD47305-419F-4DDD-98C5-2FE592B3527B}"/>
                </a:ext>
              </a:extLst>
            </p:cNvPr>
            <p:cNvSpPr/>
            <p:nvPr userDrawn="1"/>
          </p:nvSpPr>
          <p:spPr>
            <a:xfrm>
              <a:off x="0" y="6132283"/>
              <a:ext cx="12192000" cy="725715"/>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55ECCF82-5B1F-468B-95CC-2450C9C178DE}"/>
                </a:ext>
              </a:extLst>
            </p:cNvPr>
            <p:cNvSpPr/>
            <p:nvPr userDrawn="1"/>
          </p:nvSpPr>
          <p:spPr>
            <a:xfrm>
              <a:off x="0" y="4901448"/>
              <a:ext cx="12192000" cy="725715"/>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A7A5EB05-5983-4260-B6C6-E02DFC07F988}"/>
                </a:ext>
              </a:extLst>
            </p:cNvPr>
            <p:cNvSpPr/>
            <p:nvPr userDrawn="1"/>
          </p:nvSpPr>
          <p:spPr>
            <a:xfrm>
              <a:off x="0" y="3670614"/>
              <a:ext cx="12192000" cy="725715"/>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0E550E52-172F-461A-8695-E10B7877130C}"/>
                </a:ext>
              </a:extLst>
            </p:cNvPr>
            <p:cNvSpPr/>
            <p:nvPr userDrawn="1"/>
          </p:nvSpPr>
          <p:spPr>
            <a:xfrm>
              <a:off x="0" y="2439780"/>
              <a:ext cx="12192000" cy="725715"/>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2" name="Rectangle 11">
              <a:extLst>
                <a:ext uri="{FF2B5EF4-FFF2-40B4-BE49-F238E27FC236}">
                  <a16:creationId xmlns:a16="http://schemas.microsoft.com/office/drawing/2014/main" id="{E56B4B4E-FF33-420D-8B72-1195D307AF87}"/>
                </a:ext>
              </a:extLst>
            </p:cNvPr>
            <p:cNvSpPr/>
            <p:nvPr userDrawn="1"/>
          </p:nvSpPr>
          <p:spPr>
            <a:xfrm>
              <a:off x="0" y="1208946"/>
              <a:ext cx="12192000" cy="725715"/>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4" name="Rectangle 13">
              <a:extLst>
                <a:ext uri="{FF2B5EF4-FFF2-40B4-BE49-F238E27FC236}">
                  <a16:creationId xmlns:a16="http://schemas.microsoft.com/office/drawing/2014/main" id="{C6E52ED1-DFCB-430D-9F7F-A9B9109154B6}"/>
                </a:ext>
              </a:extLst>
            </p:cNvPr>
            <p:cNvSpPr/>
            <p:nvPr userDrawn="1"/>
          </p:nvSpPr>
          <p:spPr>
            <a:xfrm>
              <a:off x="0" y="-21888"/>
              <a:ext cx="12192000" cy="725715"/>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sp>
        <p:nvSpPr>
          <p:cNvPr id="2" name="Rectangle 1">
            <a:extLst>
              <a:ext uri="{FF2B5EF4-FFF2-40B4-BE49-F238E27FC236}">
                <a16:creationId xmlns:a16="http://schemas.microsoft.com/office/drawing/2014/main" id="{40A26791-C04B-4F5C-B85D-5DCD4BBC2CF9}"/>
              </a:ext>
            </a:extLst>
          </p:cNvPr>
          <p:cNvSpPr/>
          <p:nvPr userDrawn="1"/>
        </p:nvSpPr>
        <p:spPr>
          <a:xfrm>
            <a:off x="2830665" y="-21888"/>
            <a:ext cx="9361335" cy="6879886"/>
          </a:xfrm>
          <a:prstGeom prst="rect">
            <a:avLst/>
          </a:prstGeom>
          <a:solidFill>
            <a:schemeClr val="bg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0" name="Shape 48"/>
          <p:cNvSpPr txBox="1">
            <a:spLocks noGrp="1"/>
          </p:cNvSpPr>
          <p:nvPr>
            <p:ph type="body" idx="11"/>
          </p:nvPr>
        </p:nvSpPr>
        <p:spPr>
          <a:xfrm>
            <a:off x="3363103" y="1925439"/>
            <a:ext cx="4033614" cy="4206844"/>
          </a:xfrm>
          <a:prstGeom prst="rect">
            <a:avLst/>
          </a:prstGeom>
        </p:spPr>
        <p:txBody>
          <a:bodyPr lIns="91425" tIns="91425" rIns="91425" bIns="91425" anchor="t" anchorCtr="0">
            <a:normAutofit/>
          </a:bodyPr>
          <a:lstStyle>
            <a:lvl1pPr lvl="0">
              <a:spcBef>
                <a:spcPts val="0"/>
              </a:spcBef>
              <a:defRPr sz="1800">
                <a:solidFill>
                  <a:schemeClr val="tx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11" name="Shape 48"/>
          <p:cNvSpPr txBox="1">
            <a:spLocks noGrp="1"/>
          </p:cNvSpPr>
          <p:nvPr>
            <p:ph type="body" idx="12"/>
          </p:nvPr>
        </p:nvSpPr>
        <p:spPr>
          <a:xfrm>
            <a:off x="7559388" y="1937155"/>
            <a:ext cx="4033614" cy="4206844"/>
          </a:xfrm>
          <a:prstGeom prst="rect">
            <a:avLst/>
          </a:prstGeom>
        </p:spPr>
        <p:txBody>
          <a:bodyPr lIns="91425" tIns="91425" rIns="91425" bIns="91425" anchor="t" anchorCtr="0">
            <a:normAutofit/>
          </a:bodyPr>
          <a:lstStyle>
            <a:lvl1pPr lvl="0">
              <a:spcBef>
                <a:spcPts val="0"/>
              </a:spcBef>
              <a:defRPr sz="1800">
                <a:solidFill>
                  <a:schemeClr val="tx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13" name="Shape 47"/>
          <p:cNvSpPr txBox="1">
            <a:spLocks noGrp="1"/>
          </p:cNvSpPr>
          <p:nvPr>
            <p:ph type="title"/>
          </p:nvPr>
        </p:nvSpPr>
        <p:spPr>
          <a:xfrm>
            <a:off x="3363103" y="713900"/>
            <a:ext cx="8229899" cy="831256"/>
          </a:xfrm>
          <a:prstGeom prst="rect">
            <a:avLst/>
          </a:prstGeom>
        </p:spPr>
        <p:txBody>
          <a:bodyPr lIns="91425" tIns="91425" rIns="91425" bIns="91425" anchor="b" anchorCtr="0">
            <a:normAutofit/>
          </a:bodyPr>
          <a:lstStyle>
            <a:lvl1pPr lvl="0">
              <a:spcBef>
                <a:spcPts val="0"/>
              </a:spcBef>
              <a:defRPr sz="3200">
                <a:solidFill>
                  <a:schemeClr val="tx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15" name="Picture Placeholder 2">
            <a:extLst>
              <a:ext uri="{FF2B5EF4-FFF2-40B4-BE49-F238E27FC236}">
                <a16:creationId xmlns:a16="http://schemas.microsoft.com/office/drawing/2014/main" id="{ECB797BA-A9BC-4D57-B3FE-4CA64BB89C07}"/>
              </a:ext>
            </a:extLst>
          </p:cNvPr>
          <p:cNvSpPr>
            <a:spLocks noGrp="1"/>
          </p:cNvSpPr>
          <p:nvPr>
            <p:ph type="pic" sz="quarter" idx="10"/>
          </p:nvPr>
        </p:nvSpPr>
        <p:spPr>
          <a:xfrm>
            <a:off x="434764" y="703827"/>
            <a:ext cx="1934725" cy="5428456"/>
          </a:xfrm>
        </p:spPr>
        <p:txBody>
          <a:bodyPr/>
          <a:lstStyle/>
          <a:p>
            <a:endParaRPr lang="en-PK" dirty="0"/>
          </a:p>
        </p:txBody>
      </p:sp>
    </p:spTree>
    <p:extLst>
      <p:ext uri="{BB962C8B-B14F-4D97-AF65-F5344CB8AC3E}">
        <p14:creationId xmlns:p14="http://schemas.microsoft.com/office/powerpoint/2010/main" val="371772271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 2 columns">
    <p:spTree>
      <p:nvGrpSpPr>
        <p:cNvPr id="1" name="Shape 61"/>
        <p:cNvGrpSpPr/>
        <p:nvPr/>
      </p:nvGrpSpPr>
      <p:grpSpPr>
        <a:xfrm>
          <a:off x="0" y="0"/>
          <a:ext cx="0" cy="0"/>
          <a:chOff x="0" y="0"/>
          <a:chExt cx="0" cy="0"/>
        </a:xfrm>
      </p:grpSpPr>
      <p:grpSp>
        <p:nvGrpSpPr>
          <p:cNvPr id="5" name="Group 4">
            <a:extLst>
              <a:ext uri="{FF2B5EF4-FFF2-40B4-BE49-F238E27FC236}">
                <a16:creationId xmlns:a16="http://schemas.microsoft.com/office/drawing/2014/main" id="{2AD4A6F3-E215-4305-9255-FD4EEACA300F}"/>
              </a:ext>
            </a:extLst>
          </p:cNvPr>
          <p:cNvGrpSpPr/>
          <p:nvPr userDrawn="1"/>
        </p:nvGrpSpPr>
        <p:grpSpPr>
          <a:xfrm>
            <a:off x="0" y="-21888"/>
            <a:ext cx="12192000" cy="6879886"/>
            <a:chOff x="0" y="-21888"/>
            <a:chExt cx="12192000" cy="6879886"/>
          </a:xfrm>
        </p:grpSpPr>
        <p:sp>
          <p:nvSpPr>
            <p:cNvPr id="6" name="Rectangle 5">
              <a:extLst>
                <a:ext uri="{FF2B5EF4-FFF2-40B4-BE49-F238E27FC236}">
                  <a16:creationId xmlns:a16="http://schemas.microsoft.com/office/drawing/2014/main" id="{4AD47305-419F-4DDD-98C5-2FE592B3527B}"/>
                </a:ext>
              </a:extLst>
            </p:cNvPr>
            <p:cNvSpPr/>
            <p:nvPr userDrawn="1"/>
          </p:nvSpPr>
          <p:spPr>
            <a:xfrm>
              <a:off x="0" y="6132283"/>
              <a:ext cx="12192000" cy="725715"/>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55ECCF82-5B1F-468B-95CC-2450C9C178DE}"/>
                </a:ext>
              </a:extLst>
            </p:cNvPr>
            <p:cNvSpPr/>
            <p:nvPr userDrawn="1"/>
          </p:nvSpPr>
          <p:spPr>
            <a:xfrm>
              <a:off x="0" y="4901448"/>
              <a:ext cx="12192000" cy="725715"/>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A7A5EB05-5983-4260-B6C6-E02DFC07F988}"/>
                </a:ext>
              </a:extLst>
            </p:cNvPr>
            <p:cNvSpPr/>
            <p:nvPr userDrawn="1"/>
          </p:nvSpPr>
          <p:spPr>
            <a:xfrm>
              <a:off x="0" y="3670614"/>
              <a:ext cx="12192000" cy="725715"/>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0E550E52-172F-461A-8695-E10B7877130C}"/>
                </a:ext>
              </a:extLst>
            </p:cNvPr>
            <p:cNvSpPr/>
            <p:nvPr userDrawn="1"/>
          </p:nvSpPr>
          <p:spPr>
            <a:xfrm>
              <a:off x="0" y="2439780"/>
              <a:ext cx="12192000" cy="725715"/>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2" name="Rectangle 11">
              <a:extLst>
                <a:ext uri="{FF2B5EF4-FFF2-40B4-BE49-F238E27FC236}">
                  <a16:creationId xmlns:a16="http://schemas.microsoft.com/office/drawing/2014/main" id="{E56B4B4E-FF33-420D-8B72-1195D307AF87}"/>
                </a:ext>
              </a:extLst>
            </p:cNvPr>
            <p:cNvSpPr/>
            <p:nvPr userDrawn="1"/>
          </p:nvSpPr>
          <p:spPr>
            <a:xfrm>
              <a:off x="0" y="1208946"/>
              <a:ext cx="12192000" cy="725715"/>
            </a:xfrm>
            <a:prstGeom prst="rect">
              <a:avLst/>
            </a:prstGeom>
            <a:solidFill>
              <a:srgbClr val="42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4" name="Rectangle 13">
              <a:extLst>
                <a:ext uri="{FF2B5EF4-FFF2-40B4-BE49-F238E27FC236}">
                  <a16:creationId xmlns:a16="http://schemas.microsoft.com/office/drawing/2014/main" id="{C6E52ED1-DFCB-430D-9F7F-A9B9109154B6}"/>
                </a:ext>
              </a:extLst>
            </p:cNvPr>
            <p:cNvSpPr/>
            <p:nvPr userDrawn="1"/>
          </p:nvSpPr>
          <p:spPr>
            <a:xfrm>
              <a:off x="0" y="-21888"/>
              <a:ext cx="12192000" cy="725715"/>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sp>
        <p:nvSpPr>
          <p:cNvPr id="2" name="Rectangle 1">
            <a:extLst>
              <a:ext uri="{FF2B5EF4-FFF2-40B4-BE49-F238E27FC236}">
                <a16:creationId xmlns:a16="http://schemas.microsoft.com/office/drawing/2014/main" id="{40A26791-C04B-4F5C-B85D-5DCD4BBC2CF9}"/>
              </a:ext>
            </a:extLst>
          </p:cNvPr>
          <p:cNvSpPr/>
          <p:nvPr userDrawn="1"/>
        </p:nvSpPr>
        <p:spPr>
          <a:xfrm>
            <a:off x="2830665" y="-21888"/>
            <a:ext cx="9361335" cy="6879886"/>
          </a:xfrm>
          <a:prstGeom prst="rect">
            <a:avLst/>
          </a:prstGeom>
          <a:solidFill>
            <a:schemeClr val="bg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0" name="Shape 48"/>
          <p:cNvSpPr txBox="1">
            <a:spLocks noGrp="1"/>
          </p:cNvSpPr>
          <p:nvPr>
            <p:ph type="body" idx="11"/>
          </p:nvPr>
        </p:nvSpPr>
        <p:spPr>
          <a:xfrm>
            <a:off x="3363102" y="1925439"/>
            <a:ext cx="8229899" cy="4206844"/>
          </a:xfrm>
          <a:prstGeom prst="rect">
            <a:avLst/>
          </a:prstGeom>
        </p:spPr>
        <p:txBody>
          <a:bodyPr lIns="91425" tIns="91425" rIns="91425" bIns="91425" anchor="t" anchorCtr="0">
            <a:normAutofit/>
          </a:bodyPr>
          <a:lstStyle>
            <a:lvl1pPr lvl="0">
              <a:spcBef>
                <a:spcPts val="0"/>
              </a:spcBef>
              <a:defRPr sz="1800">
                <a:solidFill>
                  <a:schemeClr val="tx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13" name="Shape 47"/>
          <p:cNvSpPr txBox="1">
            <a:spLocks noGrp="1"/>
          </p:cNvSpPr>
          <p:nvPr>
            <p:ph type="title"/>
          </p:nvPr>
        </p:nvSpPr>
        <p:spPr>
          <a:xfrm>
            <a:off x="3363103" y="713900"/>
            <a:ext cx="8229899" cy="831256"/>
          </a:xfrm>
          <a:prstGeom prst="rect">
            <a:avLst/>
          </a:prstGeom>
        </p:spPr>
        <p:txBody>
          <a:bodyPr lIns="91425" tIns="91425" rIns="91425" bIns="91425" anchor="b" anchorCtr="0">
            <a:normAutofit/>
          </a:bodyPr>
          <a:lstStyle>
            <a:lvl1pPr lvl="0">
              <a:spcBef>
                <a:spcPts val="0"/>
              </a:spcBef>
              <a:defRPr sz="3200">
                <a:solidFill>
                  <a:schemeClr val="tx1"/>
                </a:solidFil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15" name="Picture Placeholder 2">
            <a:extLst>
              <a:ext uri="{FF2B5EF4-FFF2-40B4-BE49-F238E27FC236}">
                <a16:creationId xmlns:a16="http://schemas.microsoft.com/office/drawing/2014/main" id="{ECB797BA-A9BC-4D57-B3FE-4CA64BB89C07}"/>
              </a:ext>
            </a:extLst>
          </p:cNvPr>
          <p:cNvSpPr>
            <a:spLocks noGrp="1"/>
          </p:cNvSpPr>
          <p:nvPr>
            <p:ph type="pic" sz="quarter" idx="10"/>
          </p:nvPr>
        </p:nvSpPr>
        <p:spPr>
          <a:xfrm>
            <a:off x="434764" y="703827"/>
            <a:ext cx="1934725" cy="5428456"/>
          </a:xfrm>
        </p:spPr>
        <p:txBody>
          <a:bodyPr/>
          <a:lstStyle/>
          <a:p>
            <a:endParaRPr lang="en-PK" dirty="0"/>
          </a:p>
        </p:txBody>
      </p:sp>
    </p:spTree>
    <p:extLst>
      <p:ext uri="{BB962C8B-B14F-4D97-AF65-F5344CB8AC3E}">
        <p14:creationId xmlns:p14="http://schemas.microsoft.com/office/powerpoint/2010/main" val="11658122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 3 columns">
    <p:bg>
      <p:bgPr>
        <a:solidFill>
          <a:srgbClr val="C43D39"/>
        </a:solidFill>
        <a:effectLst/>
      </p:bgPr>
    </p:bg>
    <p:spTree>
      <p:nvGrpSpPr>
        <p:cNvPr id="1" name="Shape 77"/>
        <p:cNvGrpSpPr/>
        <p:nvPr/>
      </p:nvGrpSpPr>
      <p:grpSpPr>
        <a:xfrm>
          <a:off x="0" y="0"/>
          <a:ext cx="0" cy="0"/>
          <a:chOff x="0" y="0"/>
          <a:chExt cx="0" cy="0"/>
        </a:xfrm>
      </p:grpSpPr>
      <p:grpSp>
        <p:nvGrpSpPr>
          <p:cNvPr id="3" name="Group 2">
            <a:extLst>
              <a:ext uri="{FF2B5EF4-FFF2-40B4-BE49-F238E27FC236}">
                <a16:creationId xmlns:a16="http://schemas.microsoft.com/office/drawing/2014/main" id="{3D8C2091-BA06-4DCE-97F5-97EB64B60BD9}"/>
              </a:ext>
            </a:extLst>
          </p:cNvPr>
          <p:cNvGrpSpPr/>
          <p:nvPr userDrawn="1"/>
        </p:nvGrpSpPr>
        <p:grpSpPr>
          <a:xfrm>
            <a:off x="0" y="0"/>
            <a:ext cx="12192000" cy="6858000"/>
            <a:chOff x="0" y="0"/>
            <a:chExt cx="12192000" cy="6858000"/>
          </a:xfrm>
        </p:grpSpPr>
        <p:sp>
          <p:nvSpPr>
            <p:cNvPr id="2" name="Parallelogram 1">
              <a:extLst>
                <a:ext uri="{FF2B5EF4-FFF2-40B4-BE49-F238E27FC236}">
                  <a16:creationId xmlns:a16="http://schemas.microsoft.com/office/drawing/2014/main" id="{84FD26D6-5904-43E9-9A14-06F735871C4F}"/>
                </a:ext>
              </a:extLst>
            </p:cNvPr>
            <p:cNvSpPr/>
            <p:nvPr userDrawn="1"/>
          </p:nvSpPr>
          <p:spPr>
            <a:xfrm>
              <a:off x="10344505"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8" name="Parallelogram 7">
              <a:extLst>
                <a:ext uri="{FF2B5EF4-FFF2-40B4-BE49-F238E27FC236}">
                  <a16:creationId xmlns:a16="http://schemas.microsoft.com/office/drawing/2014/main" id="{6038D897-70FD-4FB1-A545-037C775DD66B}"/>
                </a:ext>
              </a:extLst>
            </p:cNvPr>
            <p:cNvSpPr/>
            <p:nvPr userDrawn="1"/>
          </p:nvSpPr>
          <p:spPr>
            <a:xfrm>
              <a:off x="9548772"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9" name="Parallelogram 8">
              <a:extLst>
                <a:ext uri="{FF2B5EF4-FFF2-40B4-BE49-F238E27FC236}">
                  <a16:creationId xmlns:a16="http://schemas.microsoft.com/office/drawing/2014/main" id="{E0786902-34BB-4CD2-B659-AFD89B37CF9A}"/>
                </a:ext>
              </a:extLst>
            </p:cNvPr>
            <p:cNvSpPr/>
            <p:nvPr userDrawn="1"/>
          </p:nvSpPr>
          <p:spPr>
            <a:xfrm>
              <a:off x="8753041"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0" name="Parallelogram 9">
              <a:extLst>
                <a:ext uri="{FF2B5EF4-FFF2-40B4-BE49-F238E27FC236}">
                  <a16:creationId xmlns:a16="http://schemas.microsoft.com/office/drawing/2014/main" id="{F9B29646-004B-461D-B06F-6F48A23F096B}"/>
                </a:ext>
              </a:extLst>
            </p:cNvPr>
            <p:cNvSpPr/>
            <p:nvPr userDrawn="1"/>
          </p:nvSpPr>
          <p:spPr>
            <a:xfrm>
              <a:off x="7957310"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1" name="Parallelogram 10">
              <a:extLst>
                <a:ext uri="{FF2B5EF4-FFF2-40B4-BE49-F238E27FC236}">
                  <a16:creationId xmlns:a16="http://schemas.microsoft.com/office/drawing/2014/main" id="{809B449B-3D7B-4F3D-A105-D0A7776CA542}"/>
                </a:ext>
              </a:extLst>
            </p:cNvPr>
            <p:cNvSpPr/>
            <p:nvPr userDrawn="1"/>
          </p:nvSpPr>
          <p:spPr>
            <a:xfrm>
              <a:off x="7161579"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2" name="Parallelogram 11">
              <a:extLst>
                <a:ext uri="{FF2B5EF4-FFF2-40B4-BE49-F238E27FC236}">
                  <a16:creationId xmlns:a16="http://schemas.microsoft.com/office/drawing/2014/main" id="{6771DCE3-D61B-4502-8469-0C11FBF253EF}"/>
                </a:ext>
              </a:extLst>
            </p:cNvPr>
            <p:cNvSpPr/>
            <p:nvPr userDrawn="1"/>
          </p:nvSpPr>
          <p:spPr>
            <a:xfrm>
              <a:off x="6365848"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3" name="Parallelogram 12">
              <a:extLst>
                <a:ext uri="{FF2B5EF4-FFF2-40B4-BE49-F238E27FC236}">
                  <a16:creationId xmlns:a16="http://schemas.microsoft.com/office/drawing/2014/main" id="{FE48BA4C-9436-4B43-9B2C-4E2A0F039EC2}"/>
                </a:ext>
              </a:extLst>
            </p:cNvPr>
            <p:cNvSpPr/>
            <p:nvPr userDrawn="1"/>
          </p:nvSpPr>
          <p:spPr>
            <a:xfrm>
              <a:off x="5570117"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4" name="Parallelogram 13">
              <a:extLst>
                <a:ext uri="{FF2B5EF4-FFF2-40B4-BE49-F238E27FC236}">
                  <a16:creationId xmlns:a16="http://schemas.microsoft.com/office/drawing/2014/main" id="{C94DD757-9DFC-4BF8-831E-743A9B841CA7}"/>
                </a:ext>
              </a:extLst>
            </p:cNvPr>
            <p:cNvSpPr/>
            <p:nvPr userDrawn="1"/>
          </p:nvSpPr>
          <p:spPr>
            <a:xfrm>
              <a:off x="4774386"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5" name="Parallelogram 14">
              <a:extLst>
                <a:ext uri="{FF2B5EF4-FFF2-40B4-BE49-F238E27FC236}">
                  <a16:creationId xmlns:a16="http://schemas.microsoft.com/office/drawing/2014/main" id="{7216BB2C-8278-4A89-9E02-944CFC144BE0}"/>
                </a:ext>
              </a:extLst>
            </p:cNvPr>
            <p:cNvSpPr/>
            <p:nvPr userDrawn="1"/>
          </p:nvSpPr>
          <p:spPr>
            <a:xfrm>
              <a:off x="3978655"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6" name="Parallelogram 15">
              <a:extLst>
                <a:ext uri="{FF2B5EF4-FFF2-40B4-BE49-F238E27FC236}">
                  <a16:creationId xmlns:a16="http://schemas.microsoft.com/office/drawing/2014/main" id="{3653E966-2D67-474F-859C-875B0D8BABB0}"/>
                </a:ext>
              </a:extLst>
            </p:cNvPr>
            <p:cNvSpPr/>
            <p:nvPr userDrawn="1"/>
          </p:nvSpPr>
          <p:spPr>
            <a:xfrm>
              <a:off x="3182924"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7" name="Parallelogram 16">
              <a:extLst>
                <a:ext uri="{FF2B5EF4-FFF2-40B4-BE49-F238E27FC236}">
                  <a16:creationId xmlns:a16="http://schemas.microsoft.com/office/drawing/2014/main" id="{D310CCEA-713C-45A2-ACC0-9E8E3A05B534}"/>
                </a:ext>
              </a:extLst>
            </p:cNvPr>
            <p:cNvSpPr/>
            <p:nvPr userDrawn="1"/>
          </p:nvSpPr>
          <p:spPr>
            <a:xfrm>
              <a:off x="2387193"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8" name="Parallelogram 17">
              <a:extLst>
                <a:ext uri="{FF2B5EF4-FFF2-40B4-BE49-F238E27FC236}">
                  <a16:creationId xmlns:a16="http://schemas.microsoft.com/office/drawing/2014/main" id="{4F45FF81-3D30-4D89-9CA2-AFCD00AA8763}"/>
                </a:ext>
              </a:extLst>
            </p:cNvPr>
            <p:cNvSpPr/>
            <p:nvPr userDrawn="1"/>
          </p:nvSpPr>
          <p:spPr>
            <a:xfrm>
              <a:off x="1591462"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9" name="Parallelogram 18">
              <a:extLst>
                <a:ext uri="{FF2B5EF4-FFF2-40B4-BE49-F238E27FC236}">
                  <a16:creationId xmlns:a16="http://schemas.microsoft.com/office/drawing/2014/main" id="{DAF20582-8E69-4C66-87CD-2EBF61D91870}"/>
                </a:ext>
              </a:extLst>
            </p:cNvPr>
            <p:cNvSpPr/>
            <p:nvPr userDrawn="1"/>
          </p:nvSpPr>
          <p:spPr>
            <a:xfrm>
              <a:off x="795731"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2" name="Parallelogram 21">
              <a:extLst>
                <a:ext uri="{FF2B5EF4-FFF2-40B4-BE49-F238E27FC236}">
                  <a16:creationId xmlns:a16="http://schemas.microsoft.com/office/drawing/2014/main" id="{8E2A2B5D-E1F4-4FDF-89FD-257C7F4718B7}"/>
                </a:ext>
              </a:extLst>
            </p:cNvPr>
            <p:cNvSpPr/>
            <p:nvPr userDrawn="1"/>
          </p:nvSpPr>
          <p:spPr>
            <a:xfrm>
              <a:off x="0" y="0"/>
              <a:ext cx="1847495" cy="6858000"/>
            </a:xfrm>
            <a:prstGeom prst="parallelogram">
              <a:avLst>
                <a:gd name="adj" fmla="val 7449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grpSp>
      <p:sp>
        <p:nvSpPr>
          <p:cNvPr id="4" name="Parallelogram 3">
            <a:extLst>
              <a:ext uri="{FF2B5EF4-FFF2-40B4-BE49-F238E27FC236}">
                <a16:creationId xmlns:a16="http://schemas.microsoft.com/office/drawing/2014/main" id="{38CF9E33-D540-433F-8816-B482C00DD795}"/>
              </a:ext>
            </a:extLst>
          </p:cNvPr>
          <p:cNvSpPr/>
          <p:nvPr userDrawn="1"/>
        </p:nvSpPr>
        <p:spPr>
          <a:xfrm>
            <a:off x="722940" y="589935"/>
            <a:ext cx="10746119" cy="5678129"/>
          </a:xfrm>
          <a:prstGeom prst="parallelogram">
            <a:avLst>
              <a:gd name="adj" fmla="val 20325"/>
            </a:avLst>
          </a:prstGeom>
          <a:solidFill>
            <a:srgbClr val="428B91">
              <a:alpha val="9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1" name="Shape 79"/>
          <p:cNvSpPr txBox="1">
            <a:spLocks noGrp="1"/>
          </p:cNvSpPr>
          <p:nvPr>
            <p:ph type="body" idx="15"/>
          </p:nvPr>
        </p:nvSpPr>
        <p:spPr>
          <a:xfrm>
            <a:off x="2754016" y="2473405"/>
            <a:ext cx="2906841" cy="1250378"/>
          </a:xfrm>
          <a:prstGeom prst="rect">
            <a:avLst/>
          </a:prstGeom>
        </p:spPr>
        <p:txBody>
          <a:bodyPr lIns="91425" tIns="91425" rIns="91425" bIns="91425" anchor="t" anchorCtr="0">
            <a:normAutofit/>
          </a:bodyPr>
          <a:lstStyle>
            <a:lvl1pPr lvl="0" rtl="0">
              <a:spcBef>
                <a:spcPts val="0"/>
              </a:spcBef>
              <a:buSzPct val="100000"/>
              <a:defRPr sz="1600">
                <a:solidFill>
                  <a:schemeClr val="bg1"/>
                </a:solidFill>
              </a:defRPr>
            </a:lvl1pPr>
            <a:lvl2pPr lvl="1" rtl="0">
              <a:spcBef>
                <a:spcPts val="0"/>
              </a:spcBef>
              <a:buSzPct val="100000"/>
              <a:defRPr sz="2133"/>
            </a:lvl2pPr>
            <a:lvl3pPr lvl="2" rtl="0">
              <a:spcBef>
                <a:spcPts val="0"/>
              </a:spcBef>
              <a:buSzPct val="100000"/>
              <a:defRPr sz="2133"/>
            </a:lvl3pPr>
            <a:lvl4pPr lvl="3" rtl="0">
              <a:spcBef>
                <a:spcPts val="0"/>
              </a:spcBef>
              <a:buSzPct val="100000"/>
              <a:defRPr sz="2133"/>
            </a:lvl4pPr>
            <a:lvl5pPr lvl="4" rtl="0">
              <a:spcBef>
                <a:spcPts val="0"/>
              </a:spcBef>
              <a:buSzPct val="100000"/>
              <a:defRPr sz="2133"/>
            </a:lvl5pPr>
            <a:lvl6pPr lvl="5" rtl="0">
              <a:spcBef>
                <a:spcPts val="0"/>
              </a:spcBef>
              <a:buSzPct val="100000"/>
              <a:defRPr sz="2133"/>
            </a:lvl6pPr>
            <a:lvl7pPr lvl="6" rtl="0">
              <a:spcBef>
                <a:spcPts val="0"/>
              </a:spcBef>
              <a:buSzPct val="100000"/>
              <a:defRPr sz="2133"/>
            </a:lvl7pPr>
            <a:lvl8pPr lvl="7" rtl="0">
              <a:spcBef>
                <a:spcPts val="0"/>
              </a:spcBef>
              <a:buSzPct val="100000"/>
              <a:defRPr sz="2133"/>
            </a:lvl8pPr>
            <a:lvl9pPr lvl="8" rtl="0">
              <a:spcBef>
                <a:spcPts val="0"/>
              </a:spcBef>
              <a:buSzPct val="100000"/>
              <a:defRPr sz="2133"/>
            </a:lvl9pPr>
          </a:lstStyle>
          <a:p>
            <a:endParaRPr dirty="0"/>
          </a:p>
        </p:txBody>
      </p:sp>
      <p:sp>
        <p:nvSpPr>
          <p:cNvPr id="78" name="Shape 78"/>
          <p:cNvSpPr txBox="1">
            <a:spLocks noGrp="1"/>
          </p:cNvSpPr>
          <p:nvPr>
            <p:ph type="title"/>
          </p:nvPr>
        </p:nvSpPr>
        <p:spPr>
          <a:xfrm>
            <a:off x="3366166" y="857480"/>
            <a:ext cx="6255056" cy="670029"/>
          </a:xfrm>
          <a:prstGeom prst="rect">
            <a:avLst/>
          </a:prstGeom>
        </p:spPr>
        <p:txBody>
          <a:bodyPr lIns="91425" tIns="91425" rIns="91425" bIns="91425" anchor="b" anchorCtr="0">
            <a:normAutofit/>
          </a:bodyPr>
          <a:lstStyle>
            <a:lvl1pPr lvl="0" algn="ctr" rtl="0">
              <a:spcBef>
                <a:spcPts val="0"/>
              </a:spcBef>
              <a:defRPr sz="3200">
                <a:solidFill>
                  <a:schemeClr val="bg1"/>
                </a:solidFill>
                <a:latin typeface="Roboto" panose="02000000000000000000" pitchFamily="2" charset="0"/>
                <a:ea typeface="Roboto" panose="02000000000000000000" pitchFamily="2" charset="0"/>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dirty="0"/>
          </a:p>
        </p:txBody>
      </p:sp>
      <p:sp>
        <p:nvSpPr>
          <p:cNvPr id="36" name="Shape 79"/>
          <p:cNvSpPr txBox="1">
            <a:spLocks noGrp="1"/>
          </p:cNvSpPr>
          <p:nvPr>
            <p:ph type="body" idx="17"/>
          </p:nvPr>
        </p:nvSpPr>
        <p:spPr>
          <a:xfrm>
            <a:off x="1958285" y="4669679"/>
            <a:ext cx="2906841" cy="1250378"/>
          </a:xfrm>
          <a:prstGeom prst="rect">
            <a:avLst/>
          </a:prstGeom>
        </p:spPr>
        <p:txBody>
          <a:bodyPr lIns="91425" tIns="91425" rIns="91425" bIns="91425" anchor="t" anchorCtr="0">
            <a:normAutofit/>
          </a:bodyPr>
          <a:lstStyle>
            <a:lvl1pPr lvl="0" rtl="0">
              <a:spcBef>
                <a:spcPts val="0"/>
              </a:spcBef>
              <a:buSzPct val="100000"/>
              <a:defRPr sz="1600">
                <a:solidFill>
                  <a:schemeClr val="bg1"/>
                </a:solidFill>
              </a:defRPr>
            </a:lvl1pPr>
            <a:lvl2pPr lvl="1" rtl="0">
              <a:spcBef>
                <a:spcPts val="0"/>
              </a:spcBef>
              <a:buSzPct val="100000"/>
              <a:defRPr sz="2133"/>
            </a:lvl2pPr>
            <a:lvl3pPr lvl="2" rtl="0">
              <a:spcBef>
                <a:spcPts val="0"/>
              </a:spcBef>
              <a:buSzPct val="100000"/>
              <a:defRPr sz="2133"/>
            </a:lvl3pPr>
            <a:lvl4pPr lvl="3" rtl="0">
              <a:spcBef>
                <a:spcPts val="0"/>
              </a:spcBef>
              <a:buSzPct val="100000"/>
              <a:defRPr sz="2133"/>
            </a:lvl4pPr>
            <a:lvl5pPr lvl="4" rtl="0">
              <a:spcBef>
                <a:spcPts val="0"/>
              </a:spcBef>
              <a:buSzPct val="100000"/>
              <a:defRPr sz="2133"/>
            </a:lvl5pPr>
            <a:lvl6pPr lvl="5" rtl="0">
              <a:spcBef>
                <a:spcPts val="0"/>
              </a:spcBef>
              <a:buSzPct val="100000"/>
              <a:defRPr sz="2133"/>
            </a:lvl6pPr>
            <a:lvl7pPr lvl="6" rtl="0">
              <a:spcBef>
                <a:spcPts val="0"/>
              </a:spcBef>
              <a:buSzPct val="100000"/>
              <a:defRPr sz="2133"/>
            </a:lvl7pPr>
            <a:lvl8pPr lvl="7" rtl="0">
              <a:spcBef>
                <a:spcPts val="0"/>
              </a:spcBef>
              <a:buSzPct val="100000"/>
              <a:defRPr sz="2133"/>
            </a:lvl8pPr>
            <a:lvl9pPr lvl="8" rtl="0">
              <a:spcBef>
                <a:spcPts val="0"/>
              </a:spcBef>
              <a:buSzPct val="100000"/>
              <a:defRPr sz="2133"/>
            </a:lvl9pPr>
          </a:lstStyle>
          <a:p>
            <a:endParaRPr dirty="0"/>
          </a:p>
        </p:txBody>
      </p:sp>
      <p:sp>
        <p:nvSpPr>
          <p:cNvPr id="37" name="Shape 79"/>
          <p:cNvSpPr txBox="1">
            <a:spLocks noGrp="1"/>
          </p:cNvSpPr>
          <p:nvPr>
            <p:ph type="body" idx="18"/>
          </p:nvPr>
        </p:nvSpPr>
        <p:spPr>
          <a:xfrm>
            <a:off x="6102231" y="2473405"/>
            <a:ext cx="2906841" cy="1250378"/>
          </a:xfrm>
          <a:prstGeom prst="rect">
            <a:avLst/>
          </a:prstGeom>
        </p:spPr>
        <p:txBody>
          <a:bodyPr lIns="91425" tIns="91425" rIns="91425" bIns="91425" anchor="t" anchorCtr="0">
            <a:normAutofit/>
          </a:bodyPr>
          <a:lstStyle>
            <a:lvl1pPr lvl="0" rtl="0">
              <a:spcBef>
                <a:spcPts val="0"/>
              </a:spcBef>
              <a:buSzPct val="100000"/>
              <a:defRPr sz="1600">
                <a:solidFill>
                  <a:schemeClr val="bg1"/>
                </a:solidFill>
              </a:defRPr>
            </a:lvl1pPr>
            <a:lvl2pPr lvl="1" rtl="0">
              <a:spcBef>
                <a:spcPts val="0"/>
              </a:spcBef>
              <a:buSzPct val="100000"/>
              <a:defRPr sz="2133"/>
            </a:lvl2pPr>
            <a:lvl3pPr lvl="2" rtl="0">
              <a:spcBef>
                <a:spcPts val="0"/>
              </a:spcBef>
              <a:buSzPct val="100000"/>
              <a:defRPr sz="2133"/>
            </a:lvl3pPr>
            <a:lvl4pPr lvl="3" rtl="0">
              <a:spcBef>
                <a:spcPts val="0"/>
              </a:spcBef>
              <a:buSzPct val="100000"/>
              <a:defRPr sz="2133"/>
            </a:lvl4pPr>
            <a:lvl5pPr lvl="4" rtl="0">
              <a:spcBef>
                <a:spcPts val="0"/>
              </a:spcBef>
              <a:buSzPct val="100000"/>
              <a:defRPr sz="2133"/>
            </a:lvl5pPr>
            <a:lvl6pPr lvl="5" rtl="0">
              <a:spcBef>
                <a:spcPts val="0"/>
              </a:spcBef>
              <a:buSzPct val="100000"/>
              <a:defRPr sz="2133"/>
            </a:lvl6pPr>
            <a:lvl7pPr lvl="6" rtl="0">
              <a:spcBef>
                <a:spcPts val="0"/>
              </a:spcBef>
              <a:buSzPct val="100000"/>
              <a:defRPr sz="2133"/>
            </a:lvl7pPr>
            <a:lvl8pPr lvl="7" rtl="0">
              <a:spcBef>
                <a:spcPts val="0"/>
              </a:spcBef>
              <a:buSzPct val="100000"/>
              <a:defRPr sz="2133"/>
            </a:lvl8pPr>
            <a:lvl9pPr lvl="8" rtl="0">
              <a:spcBef>
                <a:spcPts val="0"/>
              </a:spcBef>
              <a:buSzPct val="100000"/>
              <a:defRPr sz="2133"/>
            </a:lvl9pPr>
          </a:lstStyle>
          <a:p>
            <a:endParaRPr dirty="0"/>
          </a:p>
        </p:txBody>
      </p:sp>
      <p:sp>
        <p:nvSpPr>
          <p:cNvPr id="38" name="Shape 79"/>
          <p:cNvSpPr txBox="1">
            <a:spLocks noGrp="1"/>
          </p:cNvSpPr>
          <p:nvPr>
            <p:ph type="body" idx="19"/>
          </p:nvPr>
        </p:nvSpPr>
        <p:spPr>
          <a:xfrm>
            <a:off x="5306500" y="4669679"/>
            <a:ext cx="2906841" cy="1250378"/>
          </a:xfrm>
          <a:prstGeom prst="rect">
            <a:avLst/>
          </a:prstGeom>
        </p:spPr>
        <p:txBody>
          <a:bodyPr lIns="91425" tIns="91425" rIns="91425" bIns="91425" anchor="t" anchorCtr="0">
            <a:normAutofit/>
          </a:bodyPr>
          <a:lstStyle>
            <a:lvl1pPr lvl="0" rtl="0">
              <a:spcBef>
                <a:spcPts val="0"/>
              </a:spcBef>
              <a:buSzPct val="100000"/>
              <a:defRPr sz="1600">
                <a:solidFill>
                  <a:schemeClr val="bg1"/>
                </a:solidFill>
              </a:defRPr>
            </a:lvl1pPr>
            <a:lvl2pPr lvl="1" rtl="0">
              <a:spcBef>
                <a:spcPts val="0"/>
              </a:spcBef>
              <a:buSzPct val="100000"/>
              <a:defRPr sz="2133"/>
            </a:lvl2pPr>
            <a:lvl3pPr lvl="2" rtl="0">
              <a:spcBef>
                <a:spcPts val="0"/>
              </a:spcBef>
              <a:buSzPct val="100000"/>
              <a:defRPr sz="2133"/>
            </a:lvl3pPr>
            <a:lvl4pPr lvl="3" rtl="0">
              <a:spcBef>
                <a:spcPts val="0"/>
              </a:spcBef>
              <a:buSzPct val="100000"/>
              <a:defRPr sz="2133"/>
            </a:lvl4pPr>
            <a:lvl5pPr lvl="4" rtl="0">
              <a:spcBef>
                <a:spcPts val="0"/>
              </a:spcBef>
              <a:buSzPct val="100000"/>
              <a:defRPr sz="2133"/>
            </a:lvl5pPr>
            <a:lvl6pPr lvl="5" rtl="0">
              <a:spcBef>
                <a:spcPts val="0"/>
              </a:spcBef>
              <a:buSzPct val="100000"/>
              <a:defRPr sz="2133"/>
            </a:lvl6pPr>
            <a:lvl7pPr lvl="6" rtl="0">
              <a:spcBef>
                <a:spcPts val="0"/>
              </a:spcBef>
              <a:buSzPct val="100000"/>
              <a:defRPr sz="2133"/>
            </a:lvl7pPr>
            <a:lvl8pPr lvl="7" rtl="0">
              <a:spcBef>
                <a:spcPts val="0"/>
              </a:spcBef>
              <a:buSzPct val="100000"/>
              <a:defRPr sz="2133"/>
            </a:lvl8pPr>
            <a:lvl9pPr lvl="8" rtl="0">
              <a:spcBef>
                <a:spcPts val="0"/>
              </a:spcBef>
              <a:buSzPct val="100000"/>
              <a:defRPr sz="2133"/>
            </a:lvl9pPr>
          </a:lstStyle>
          <a:p>
            <a:endParaRPr dirty="0"/>
          </a:p>
        </p:txBody>
      </p:sp>
    </p:spTree>
    <p:extLst>
      <p:ext uri="{BB962C8B-B14F-4D97-AF65-F5344CB8AC3E}">
        <p14:creationId xmlns:p14="http://schemas.microsoft.com/office/powerpoint/2010/main" val="243226226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rgbClr val="428B91"/>
        </a:solidFill>
        <a:effectLst/>
      </p:bgPr>
    </p:bg>
    <p:spTree>
      <p:nvGrpSpPr>
        <p:cNvPr id="1" name="Shape 94"/>
        <p:cNvGrpSpPr/>
        <p:nvPr/>
      </p:nvGrpSpPr>
      <p:grpSpPr>
        <a:xfrm>
          <a:off x="0" y="0"/>
          <a:ext cx="0" cy="0"/>
          <a:chOff x="0" y="0"/>
          <a:chExt cx="0" cy="0"/>
        </a:xfrm>
      </p:grpSpPr>
      <p:grpSp>
        <p:nvGrpSpPr>
          <p:cNvPr id="17" name="Group 16">
            <a:extLst>
              <a:ext uri="{FF2B5EF4-FFF2-40B4-BE49-F238E27FC236}">
                <a16:creationId xmlns:a16="http://schemas.microsoft.com/office/drawing/2014/main" id="{456341CF-49DC-4B63-BE80-C78659DBA1A0}"/>
              </a:ext>
            </a:extLst>
          </p:cNvPr>
          <p:cNvGrpSpPr/>
          <p:nvPr userDrawn="1"/>
        </p:nvGrpSpPr>
        <p:grpSpPr>
          <a:xfrm>
            <a:off x="1" y="-1"/>
            <a:ext cx="12191999" cy="6858001"/>
            <a:chOff x="1" y="-1"/>
            <a:chExt cx="12191999" cy="6858001"/>
          </a:xfrm>
        </p:grpSpPr>
        <p:sp>
          <p:nvSpPr>
            <p:cNvPr id="4" name="Rectangle 3">
              <a:extLst>
                <a:ext uri="{FF2B5EF4-FFF2-40B4-BE49-F238E27FC236}">
                  <a16:creationId xmlns:a16="http://schemas.microsoft.com/office/drawing/2014/main" id="{6E60CF92-EA3A-40C5-B749-26AF89CD7E9E}"/>
                </a:ext>
              </a:extLst>
            </p:cNvPr>
            <p:cNvSpPr/>
            <p:nvPr userDrawn="1"/>
          </p:nvSpPr>
          <p:spPr>
            <a:xfrm>
              <a:off x="11619299"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5" name="Rectangle 4">
              <a:extLst>
                <a:ext uri="{FF2B5EF4-FFF2-40B4-BE49-F238E27FC236}">
                  <a16:creationId xmlns:a16="http://schemas.microsoft.com/office/drawing/2014/main" id="{731244FD-17D1-4E40-ACEA-B2A13DA6EC6D}"/>
                </a:ext>
              </a:extLst>
            </p:cNvPr>
            <p:cNvSpPr/>
            <p:nvPr userDrawn="1"/>
          </p:nvSpPr>
          <p:spPr>
            <a:xfrm>
              <a:off x="105630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6" name="Rectangle 5">
              <a:extLst>
                <a:ext uri="{FF2B5EF4-FFF2-40B4-BE49-F238E27FC236}">
                  <a16:creationId xmlns:a16="http://schemas.microsoft.com/office/drawing/2014/main" id="{939CAA6C-7332-4BEC-B6C1-0B45593799E7}"/>
                </a:ext>
              </a:extLst>
            </p:cNvPr>
            <p:cNvSpPr/>
            <p:nvPr userDrawn="1"/>
          </p:nvSpPr>
          <p:spPr>
            <a:xfrm>
              <a:off x="95067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7" name="Rectangle 6">
              <a:extLst>
                <a:ext uri="{FF2B5EF4-FFF2-40B4-BE49-F238E27FC236}">
                  <a16:creationId xmlns:a16="http://schemas.microsoft.com/office/drawing/2014/main" id="{B738CCF4-0D6C-4F38-8D96-F92E4417E637}"/>
                </a:ext>
              </a:extLst>
            </p:cNvPr>
            <p:cNvSpPr/>
            <p:nvPr userDrawn="1"/>
          </p:nvSpPr>
          <p:spPr>
            <a:xfrm>
              <a:off x="84504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8" name="Rectangle 7">
              <a:extLst>
                <a:ext uri="{FF2B5EF4-FFF2-40B4-BE49-F238E27FC236}">
                  <a16:creationId xmlns:a16="http://schemas.microsoft.com/office/drawing/2014/main" id="{072F93E1-6C70-4CA0-B0B7-7BE95570E47C}"/>
                </a:ext>
              </a:extLst>
            </p:cNvPr>
            <p:cNvSpPr/>
            <p:nvPr userDrawn="1"/>
          </p:nvSpPr>
          <p:spPr>
            <a:xfrm>
              <a:off x="73941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 name="Rectangle 8">
              <a:extLst>
                <a:ext uri="{FF2B5EF4-FFF2-40B4-BE49-F238E27FC236}">
                  <a16:creationId xmlns:a16="http://schemas.microsoft.com/office/drawing/2014/main" id="{537B5470-1F3F-4C25-BC7D-D8AEBB91654E}"/>
                </a:ext>
              </a:extLst>
            </p:cNvPr>
            <p:cNvSpPr/>
            <p:nvPr userDrawn="1"/>
          </p:nvSpPr>
          <p:spPr>
            <a:xfrm>
              <a:off x="63378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1" name="Rectangle 10">
              <a:extLst>
                <a:ext uri="{FF2B5EF4-FFF2-40B4-BE49-F238E27FC236}">
                  <a16:creationId xmlns:a16="http://schemas.microsoft.com/office/drawing/2014/main" id="{1A6008A0-97A3-4233-B960-FE06F53F150F}"/>
                </a:ext>
              </a:extLst>
            </p:cNvPr>
            <p:cNvSpPr/>
            <p:nvPr userDrawn="1"/>
          </p:nvSpPr>
          <p:spPr>
            <a:xfrm>
              <a:off x="52815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2" name="Rectangle 11">
              <a:extLst>
                <a:ext uri="{FF2B5EF4-FFF2-40B4-BE49-F238E27FC236}">
                  <a16:creationId xmlns:a16="http://schemas.microsoft.com/office/drawing/2014/main" id="{1E4EE037-F699-46A3-8331-F3737117AA0E}"/>
                </a:ext>
              </a:extLst>
            </p:cNvPr>
            <p:cNvSpPr/>
            <p:nvPr userDrawn="1"/>
          </p:nvSpPr>
          <p:spPr>
            <a:xfrm>
              <a:off x="42252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3" name="Rectangle 12">
              <a:extLst>
                <a:ext uri="{FF2B5EF4-FFF2-40B4-BE49-F238E27FC236}">
                  <a16:creationId xmlns:a16="http://schemas.microsoft.com/office/drawing/2014/main" id="{CE405C98-95AE-490C-B6D1-BCCE81FE0200}"/>
                </a:ext>
              </a:extLst>
            </p:cNvPr>
            <p:cNvSpPr/>
            <p:nvPr userDrawn="1"/>
          </p:nvSpPr>
          <p:spPr>
            <a:xfrm>
              <a:off x="31689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4" name="Rectangle 13">
              <a:extLst>
                <a:ext uri="{FF2B5EF4-FFF2-40B4-BE49-F238E27FC236}">
                  <a16:creationId xmlns:a16="http://schemas.microsoft.com/office/drawing/2014/main" id="{8EA37B9C-64EB-4D09-8953-A9E284D33C79}"/>
                </a:ext>
              </a:extLst>
            </p:cNvPr>
            <p:cNvSpPr/>
            <p:nvPr userDrawn="1"/>
          </p:nvSpPr>
          <p:spPr>
            <a:xfrm>
              <a:off x="21126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5" name="Rectangle 14">
              <a:extLst>
                <a:ext uri="{FF2B5EF4-FFF2-40B4-BE49-F238E27FC236}">
                  <a16:creationId xmlns:a16="http://schemas.microsoft.com/office/drawing/2014/main" id="{681E8F6B-6BFC-41D7-BE04-1CA262B9D337}"/>
                </a:ext>
              </a:extLst>
            </p:cNvPr>
            <p:cNvSpPr/>
            <p:nvPr userDrawn="1"/>
          </p:nvSpPr>
          <p:spPr>
            <a:xfrm>
              <a:off x="105630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16" name="Rectangle 15">
              <a:extLst>
                <a:ext uri="{FF2B5EF4-FFF2-40B4-BE49-F238E27FC236}">
                  <a16:creationId xmlns:a16="http://schemas.microsoft.com/office/drawing/2014/main" id="{E23CF4EB-3F09-4FC2-A424-1276E628BB2D}"/>
                </a:ext>
              </a:extLst>
            </p:cNvPr>
            <p:cNvSpPr/>
            <p:nvPr userDrawn="1"/>
          </p:nvSpPr>
          <p:spPr>
            <a:xfrm>
              <a:off x="1" y="1"/>
              <a:ext cx="572701" cy="6857999"/>
            </a:xfrm>
            <a:prstGeom prst="rect">
              <a:avLst/>
            </a:prstGeom>
            <a:solidFill>
              <a:srgbClr val="C43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grpSp>
      <p:sp>
        <p:nvSpPr>
          <p:cNvPr id="18" name="Rectangle: Rounded Corners 17">
            <a:extLst>
              <a:ext uri="{FF2B5EF4-FFF2-40B4-BE49-F238E27FC236}">
                <a16:creationId xmlns:a16="http://schemas.microsoft.com/office/drawing/2014/main" id="{36BFEB91-DCFB-45E0-B095-2C3F60E132A6}"/>
              </a:ext>
            </a:extLst>
          </p:cNvPr>
          <p:cNvSpPr/>
          <p:nvPr userDrawn="1"/>
        </p:nvSpPr>
        <p:spPr>
          <a:xfrm>
            <a:off x="1176398" y="468182"/>
            <a:ext cx="9839204" cy="5921636"/>
          </a:xfrm>
          <a:prstGeom prst="roundRect">
            <a:avLst>
              <a:gd name="adj" fmla="val 11437"/>
            </a:avLst>
          </a:prstGeom>
          <a:solidFill>
            <a:schemeClr val="bg1">
              <a:alpha val="9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
        <p:nvSpPr>
          <p:cNvPr id="95" name="Shape 95"/>
          <p:cNvSpPr txBox="1">
            <a:spLocks noGrp="1"/>
          </p:cNvSpPr>
          <p:nvPr>
            <p:ph type="title"/>
          </p:nvPr>
        </p:nvSpPr>
        <p:spPr>
          <a:xfrm>
            <a:off x="2370959" y="611899"/>
            <a:ext cx="7450082" cy="618714"/>
          </a:xfrm>
          <a:prstGeom prst="rect">
            <a:avLst/>
          </a:prstGeom>
        </p:spPr>
        <p:txBody>
          <a:bodyPr lIns="91425" tIns="91425" rIns="91425" bIns="91425" anchor="b" anchorCtr="0">
            <a:normAutofit/>
          </a:bodyPr>
          <a:lstStyle>
            <a:lvl1pPr lvl="0" algn="ctr">
              <a:spcBef>
                <a:spcPts val="0"/>
              </a:spcBef>
              <a:defRPr sz="3200">
                <a:solidFill>
                  <a:schemeClr val="tx1">
                    <a:lumMod val="75000"/>
                    <a:lumOff val="25000"/>
                  </a:schemeClr>
                </a:solidFill>
                <a:latin typeface="Roboto" panose="02000000000000000000" pitchFamily="2" charset="0"/>
                <a:ea typeface="Roboto" panose="02000000000000000000" pitchFamily="2"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Tree>
    <p:extLst>
      <p:ext uri="{BB962C8B-B14F-4D97-AF65-F5344CB8AC3E}">
        <p14:creationId xmlns:p14="http://schemas.microsoft.com/office/powerpoint/2010/main" val="219398247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CDE606-9C77-408D-BE03-24680037D9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361394E-2CAD-4E17-8514-3D6CB38381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1EDCC0C-D0B1-41A7-84F3-DF42703226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322CB2-C0B0-4533-93F7-29C35AD9B5A9}" type="datetimeFigureOut">
              <a:rPr lang="en-US" smtClean="0"/>
              <a:t>8/31/2020</a:t>
            </a:fld>
            <a:endParaRPr lang="en-US"/>
          </a:p>
        </p:txBody>
      </p:sp>
      <p:sp>
        <p:nvSpPr>
          <p:cNvPr id="5" name="Footer Placeholder 4">
            <a:extLst>
              <a:ext uri="{FF2B5EF4-FFF2-40B4-BE49-F238E27FC236}">
                <a16:creationId xmlns:a16="http://schemas.microsoft.com/office/drawing/2014/main" id="{D1EC9F74-044A-428D-91EA-407292FCE8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23FBA8E-2865-40A0-A7CB-D3D1D842EF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73F91B-6294-443A-B4E9-CBD2F357A3C5}" type="slidenum">
              <a:rPr lang="en-US" smtClean="0"/>
              <a:t>‹#›</a:t>
            </a:fld>
            <a:endParaRPr lang="en-US"/>
          </a:p>
        </p:txBody>
      </p:sp>
    </p:spTree>
    <p:extLst>
      <p:ext uri="{BB962C8B-B14F-4D97-AF65-F5344CB8AC3E}">
        <p14:creationId xmlns:p14="http://schemas.microsoft.com/office/powerpoint/2010/main" val="324948833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60" r:id="rId5"/>
    <p:sldLayoutId id="2147483654" r:id="rId6"/>
    <p:sldLayoutId id="2147483662" r:id="rId7"/>
    <p:sldLayoutId id="2147483655" r:id="rId8"/>
    <p:sldLayoutId id="2147483656" r:id="rId9"/>
    <p:sldLayoutId id="2147483657" r:id="rId10"/>
    <p:sldLayoutId id="2147483658" r:id="rId11"/>
    <p:sldLayoutId id="2147483661" r:id="rId12"/>
    <p:sldLayoutId id="214748365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5.xml"/><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youtube.com/watch?v=j8MZJ1xU-3k" TargetMode="Externa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txBox="1">
            <a:spLocks/>
          </p:cNvSpPr>
          <p:nvPr/>
        </p:nvSpPr>
        <p:spPr>
          <a:xfrm>
            <a:off x="3153868" y="2701456"/>
            <a:ext cx="5524500" cy="1305187"/>
          </a:xfrm>
          <a:prstGeom prst="rect">
            <a:avLst/>
          </a:prstGeom>
        </p:spPr>
        <p:txBody>
          <a:bodyPr vert="horz" lIns="91425" tIns="91425" rIns="91425" bIns="91425" rtlCol="0" anchor="ctr" anchorCtr="0">
            <a:noAutofit/>
          </a:bodyPr>
          <a:lstStyle>
            <a:lvl1pPr lvl="0" algn="ctr" defTabSz="914400" rtl="0" eaLnBrk="1" latinLnBrk="0" hangingPunct="1">
              <a:lnSpc>
                <a:spcPct val="90000"/>
              </a:lnSpc>
              <a:spcBef>
                <a:spcPts val="0"/>
              </a:spcBef>
              <a:buSzPct val="100000"/>
              <a:buNone/>
              <a:defRPr sz="4400" kern="1200">
                <a:solidFill>
                  <a:schemeClr val="tx1"/>
                </a:solidFill>
                <a:latin typeface="+mj-lt"/>
                <a:ea typeface="+mj-ea"/>
                <a:cs typeface="+mj-cs"/>
              </a:defRPr>
            </a:lvl1pPr>
            <a:lvl2pPr lvl="1" algn="ctr">
              <a:spcBef>
                <a:spcPts val="0"/>
              </a:spcBef>
              <a:buSzPct val="100000"/>
              <a:defRPr sz="6400"/>
            </a:lvl2pPr>
            <a:lvl3pPr lvl="2" algn="ctr">
              <a:spcBef>
                <a:spcPts val="0"/>
              </a:spcBef>
              <a:buSzPct val="100000"/>
              <a:defRPr sz="6400"/>
            </a:lvl3pPr>
            <a:lvl4pPr lvl="3" algn="ctr">
              <a:spcBef>
                <a:spcPts val="0"/>
              </a:spcBef>
              <a:buSzPct val="100000"/>
              <a:defRPr sz="6400"/>
            </a:lvl4pPr>
            <a:lvl5pPr lvl="4" algn="ctr">
              <a:spcBef>
                <a:spcPts val="0"/>
              </a:spcBef>
              <a:buSzPct val="100000"/>
              <a:defRPr sz="6400"/>
            </a:lvl5pPr>
            <a:lvl6pPr lvl="5" algn="ctr">
              <a:spcBef>
                <a:spcPts val="0"/>
              </a:spcBef>
              <a:buSzPct val="100000"/>
              <a:defRPr sz="6400"/>
            </a:lvl6pPr>
            <a:lvl7pPr lvl="6" algn="ctr">
              <a:spcBef>
                <a:spcPts val="0"/>
              </a:spcBef>
              <a:buSzPct val="100000"/>
              <a:defRPr sz="6400"/>
            </a:lvl7pPr>
            <a:lvl8pPr lvl="7" algn="ctr">
              <a:spcBef>
                <a:spcPts val="0"/>
              </a:spcBef>
              <a:buSzPct val="100000"/>
              <a:defRPr sz="6400"/>
            </a:lvl8pPr>
            <a:lvl9pPr lvl="8" algn="ctr">
              <a:spcBef>
                <a:spcPts val="0"/>
              </a:spcBef>
              <a:buSzPct val="100000"/>
              <a:defRPr sz="6400"/>
            </a:lvl9pPr>
          </a:lstStyle>
          <a:p>
            <a:endParaRPr lang="en" sz="11500" spc="-150" dirty="0">
              <a:solidFill>
                <a:srgbClr val="3F3F41"/>
              </a:solidFill>
              <a:effectLst>
                <a:outerShdw dist="38100" algn="l" rotWithShape="0">
                  <a:schemeClr val="bg1">
                    <a:alpha val="97000"/>
                  </a:schemeClr>
                </a:outerShdw>
              </a:effectLst>
              <a:ea typeface="Roboto Medium" panose="02000000000000000000" pitchFamily="2" charset="0"/>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10075"/>
          <a:stretch/>
        </p:blipFill>
        <p:spPr>
          <a:xfrm>
            <a:off x="4003964" y="2355273"/>
            <a:ext cx="3295572" cy="2016633"/>
          </a:xfrm>
          <a:prstGeom prst="rect">
            <a:avLst/>
          </a:prstGeom>
          <a:scene3d>
            <a:camera prst="perspectiveLeft" fov="7200000">
              <a:rot lat="21028397" lon="1503047" rev="21248573"/>
            </a:camera>
            <a:lightRig rig="threePt" dir="t"/>
          </a:scene3d>
        </p:spPr>
      </p:pic>
      <p:sp>
        <p:nvSpPr>
          <p:cNvPr id="5" name="Rectangle 4"/>
          <p:cNvSpPr/>
          <p:nvPr/>
        </p:nvSpPr>
        <p:spPr>
          <a:xfrm>
            <a:off x="105868" y="6357187"/>
            <a:ext cx="6096000" cy="400110"/>
          </a:xfrm>
          <a:prstGeom prst="rect">
            <a:avLst/>
          </a:prstGeom>
        </p:spPr>
        <p:txBody>
          <a:bodyPr>
            <a:spAutoFit/>
          </a:bodyPr>
          <a:lstStyle/>
          <a:p>
            <a:r>
              <a:rPr lang="en-CA" sz="2000" dirty="0">
                <a:ln w="0"/>
                <a:solidFill>
                  <a:schemeClr val="bg1"/>
                </a:solidFill>
                <a:effectLst>
                  <a:outerShdw blurRad="38100" dist="19050" dir="2700000" algn="tl" rotWithShape="0">
                    <a:schemeClr val="dk1">
                      <a:alpha val="40000"/>
                    </a:schemeClr>
                  </a:outerShdw>
                </a:effectLst>
                <a:latin typeface="Lobster"/>
                <a:ea typeface="+mj-ea"/>
                <a:cs typeface="+mj-cs"/>
              </a:rPr>
              <a:t>Presentation by</a:t>
            </a:r>
            <a:r>
              <a:rPr lang="en-CA" sz="2000" dirty="0">
                <a:ln w="0"/>
                <a:solidFill>
                  <a:srgbClr val="C43D39"/>
                </a:solidFill>
                <a:effectLst>
                  <a:outerShdw blurRad="38100" dist="19050" dir="2700000" algn="tl" rotWithShape="0">
                    <a:schemeClr val="dk1">
                      <a:alpha val="40000"/>
                    </a:schemeClr>
                  </a:outerShdw>
                </a:effectLst>
                <a:latin typeface="Lobster"/>
                <a:ea typeface="+mj-ea"/>
                <a:cs typeface="+mj-cs"/>
              </a:rPr>
              <a:t> </a:t>
            </a:r>
            <a:r>
              <a:rPr lang="en-CA" sz="2000" dirty="0">
                <a:ln w="0"/>
                <a:solidFill>
                  <a:srgbClr val="FFC000"/>
                </a:solidFill>
                <a:effectLst>
                  <a:outerShdw blurRad="38100" dist="19050" dir="2700000" algn="tl" rotWithShape="0">
                    <a:schemeClr val="dk1">
                      <a:alpha val="40000"/>
                    </a:schemeClr>
                  </a:outerShdw>
                </a:effectLst>
                <a:latin typeface="Lobster"/>
                <a:ea typeface="+mj-ea"/>
                <a:cs typeface="+mj-cs"/>
              </a:rPr>
              <a:t>@</a:t>
            </a:r>
            <a:r>
              <a:rPr lang="en-CA" sz="2000" dirty="0" err="1">
                <a:ln w="0"/>
                <a:solidFill>
                  <a:srgbClr val="FFC000"/>
                </a:solidFill>
                <a:effectLst>
                  <a:outerShdw blurRad="38100" dist="19050" dir="2700000" algn="tl" rotWithShape="0">
                    <a:schemeClr val="dk1">
                      <a:alpha val="40000"/>
                    </a:schemeClr>
                  </a:outerShdw>
                </a:effectLst>
                <a:latin typeface="Lobster"/>
                <a:ea typeface="+mj-ea"/>
                <a:cs typeface="+mj-cs"/>
              </a:rPr>
              <a:t>tas_kmanager</a:t>
            </a:r>
            <a:endParaRPr lang="en-CA" sz="900" dirty="0">
              <a:ln w="0"/>
              <a:solidFill>
                <a:srgbClr val="FFC000"/>
              </a:solidFill>
              <a:effectLst>
                <a:outerShdw blurRad="38100" dist="19050" dir="2700000" algn="tl" rotWithShape="0">
                  <a:schemeClr val="dk1">
                    <a:alpha val="40000"/>
                  </a:schemeClr>
                </a:outerShdw>
              </a:effectLst>
            </a:endParaRPr>
          </a:p>
        </p:txBody>
      </p:sp>
      <p:sp>
        <p:nvSpPr>
          <p:cNvPr id="9" name="Rectangle 8"/>
          <p:cNvSpPr/>
          <p:nvPr/>
        </p:nvSpPr>
        <p:spPr>
          <a:xfrm>
            <a:off x="3458668" y="4352826"/>
            <a:ext cx="6096000" cy="400110"/>
          </a:xfrm>
          <a:prstGeom prst="rect">
            <a:avLst/>
          </a:prstGeom>
          <a:scene3d>
            <a:camera prst="perspectiveLeft" fov="6600000">
              <a:rot lat="897658" lon="890629" rev="21546135"/>
            </a:camera>
            <a:lightRig rig="threePt" dir="t"/>
          </a:scene3d>
        </p:spPr>
        <p:txBody>
          <a:bodyPr>
            <a:spAutoFit/>
          </a:bodyPr>
          <a:lstStyle/>
          <a:p>
            <a:r>
              <a:rPr lang="en-CA" sz="2000" dirty="0" smtClean="0">
                <a:ln w="0"/>
                <a:solidFill>
                  <a:srgbClr val="F3A701"/>
                </a:solidFill>
                <a:effectLst>
                  <a:outerShdw blurRad="38100" dist="19050" dir="2700000" algn="tl" rotWithShape="0">
                    <a:schemeClr val="dk1">
                      <a:alpha val="40000"/>
                    </a:schemeClr>
                  </a:outerShdw>
                </a:effectLst>
                <a:latin typeface="Lobster"/>
                <a:ea typeface="+mj-ea"/>
                <a:cs typeface="+mj-cs"/>
              </a:rPr>
              <a:t>a parody of hunting maturity model</a:t>
            </a:r>
            <a:endParaRPr lang="en-CA" sz="900" dirty="0">
              <a:ln w="0"/>
              <a:solidFill>
                <a:srgbClr val="F3A70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9927682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iro.medium.com/max/2000/0*4c9jqDEc-Nfm5heZ.png"/>
          <p:cNvPicPr>
            <a:picLocks noChangeAspect="1" noChangeArrowheads="1"/>
          </p:cNvPicPr>
          <p:nvPr/>
        </p:nvPicPr>
        <p:blipFill>
          <a:blip r:embed="rId2">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540326" y="1034649"/>
            <a:ext cx="11250465" cy="4933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70025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for post"/>
          <p:cNvPicPr>
            <a:picLocks noChangeAspect="1" noChangeArrowheads="1"/>
          </p:cNvPicPr>
          <p:nvPr/>
        </p:nvPicPr>
        <p:blipFill>
          <a:blip r:embed="rId2">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579863" y="397303"/>
            <a:ext cx="11015478" cy="6092707"/>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4865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9DA5B7BB-D256-403B-B2C2-5CF20885DC35}"/>
              </a:ext>
            </a:extLst>
          </p:cNvPr>
          <p:cNvSpPr>
            <a:spLocks noGrp="1"/>
          </p:cNvSpPr>
          <p:nvPr>
            <p:ph type="body" idx="1"/>
          </p:nvPr>
        </p:nvSpPr>
        <p:spPr>
          <a:xfrm>
            <a:off x="2131101" y="3299242"/>
            <a:ext cx="7929796" cy="2190750"/>
          </a:xfrm>
        </p:spPr>
        <p:txBody>
          <a:bodyPr>
            <a:normAutofit/>
          </a:bodyPr>
          <a:lstStyle/>
          <a:p>
            <a:r>
              <a:rPr lang="en-CA" i="0" dirty="0" smtClean="0"/>
              <a:t>“</a:t>
            </a:r>
            <a:r>
              <a:rPr lang="en-CA" i="0" dirty="0"/>
              <a:t>can give organizations a more granular view as to what parts of the hunting process they still need to be improving to reach the next stage of hunting </a:t>
            </a:r>
            <a:r>
              <a:rPr lang="en-CA" i="0" dirty="0" smtClean="0"/>
              <a:t>maturity”</a:t>
            </a:r>
            <a:endParaRPr lang="en-US" sz="1800" dirty="0"/>
          </a:p>
        </p:txBody>
      </p:sp>
      <p:sp>
        <p:nvSpPr>
          <p:cNvPr id="5" name="Text Placeholder 4">
            <a:extLst>
              <a:ext uri="{FF2B5EF4-FFF2-40B4-BE49-F238E27FC236}">
                <a16:creationId xmlns:a16="http://schemas.microsoft.com/office/drawing/2014/main" id="{FAC4C53B-561D-4DBD-BAB2-2179840AA0A4}"/>
              </a:ext>
            </a:extLst>
          </p:cNvPr>
          <p:cNvSpPr txBox="1">
            <a:spLocks/>
          </p:cNvSpPr>
          <p:nvPr/>
        </p:nvSpPr>
        <p:spPr>
          <a:xfrm>
            <a:off x="2905463" y="2216727"/>
            <a:ext cx="6381073" cy="93015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 sz="4800" dirty="0" smtClean="0">
                <a:solidFill>
                  <a:srgbClr val="3F3F41"/>
                </a:solidFill>
                <a:latin typeface="+mj-lt"/>
              </a:rPr>
              <a:t>Why use HMM?</a:t>
            </a:r>
            <a:endParaRPr lang="en" sz="4800" dirty="0">
              <a:solidFill>
                <a:srgbClr val="3F3F41"/>
              </a:solidFill>
              <a:latin typeface="+mj-lt"/>
            </a:endParaRPr>
          </a:p>
        </p:txBody>
      </p:sp>
      <p:pic>
        <p:nvPicPr>
          <p:cNvPr id="6" name="Picture 5">
            <a:extLst>
              <a:ext uri="{FF2B5EF4-FFF2-40B4-BE49-F238E27FC236}">
                <a16:creationId xmlns:a16="http://schemas.microsoft.com/office/drawing/2014/main" id="{1622EC9A-6AA6-4614-834F-4CEE797AF3F2}"/>
              </a:ext>
            </a:extLst>
          </p:cNvPr>
          <p:cNvPicPr>
            <a:picLocks noChangeAspect="1"/>
          </p:cNvPicPr>
          <p:nvPr/>
        </p:nvPicPr>
        <p:blipFill rotWithShape="1">
          <a:blip r:embed="rId2">
            <a:duotone>
              <a:prstClr val="black"/>
              <a:schemeClr val="accent3">
                <a:tint val="45000"/>
                <a:satMod val="400000"/>
              </a:schemeClr>
            </a:duotone>
          </a:blip>
          <a:srcRect l="37102" t="22388" r="35344" b="54142"/>
          <a:stretch/>
        </p:blipFill>
        <p:spPr>
          <a:xfrm rot="10800000">
            <a:off x="5648324" y="2739568"/>
            <a:ext cx="895350" cy="971549"/>
          </a:xfrm>
          <a:prstGeom prst="rect">
            <a:avLst/>
          </a:prstGeom>
          <a:effectLst>
            <a:outerShdw blurRad="63500" sx="102000" sy="102000" algn="ctr" rotWithShape="0">
              <a:prstClr val="black">
                <a:alpha val="76000"/>
              </a:prstClr>
            </a:outerShdw>
          </a:effectLst>
        </p:spPr>
      </p:pic>
    </p:spTree>
    <p:extLst>
      <p:ext uri="{BB962C8B-B14F-4D97-AF65-F5344CB8AC3E}">
        <p14:creationId xmlns:p14="http://schemas.microsoft.com/office/powerpoint/2010/main" val="12990718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2370959" y="1959570"/>
            <a:ext cx="7450082" cy="732011"/>
          </a:xfrm>
        </p:spPr>
        <p:txBody>
          <a:bodyPr>
            <a:normAutofit/>
          </a:bodyPr>
          <a:lstStyle/>
          <a:p>
            <a:r>
              <a:rPr lang="en-CA" sz="3600" dirty="0" smtClean="0">
                <a:solidFill>
                  <a:srgbClr val="FFC000"/>
                </a:solidFill>
              </a:rPr>
              <a:t>Example of Improvements</a:t>
            </a:r>
            <a:endParaRPr lang="en-CA" sz="3600" dirty="0">
              <a:solidFill>
                <a:srgbClr val="FFC000"/>
              </a:solidFill>
            </a:endParaRPr>
          </a:p>
        </p:txBody>
      </p:sp>
      <p:sp>
        <p:nvSpPr>
          <p:cNvPr id="5" name="Text Placeholder 4">
            <a:extLst>
              <a:ext uri="{FF2B5EF4-FFF2-40B4-BE49-F238E27FC236}">
                <a16:creationId xmlns:a16="http://schemas.microsoft.com/office/drawing/2014/main" id="{ACE76C57-5F70-4975-864B-3239EADA3284}"/>
              </a:ext>
            </a:extLst>
          </p:cNvPr>
          <p:cNvSpPr txBox="1">
            <a:spLocks/>
          </p:cNvSpPr>
          <p:nvPr/>
        </p:nvSpPr>
        <p:spPr>
          <a:xfrm>
            <a:off x="1343890" y="2993131"/>
            <a:ext cx="9531927" cy="167584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ctr">
              <a:buFont typeface="Arial" panose="020B0604020202020204" pitchFamily="34" charset="0"/>
              <a:buChar char="•"/>
            </a:pPr>
            <a:r>
              <a:rPr lang="en-CA" sz="2000" dirty="0" smtClean="0">
                <a:solidFill>
                  <a:srgbClr val="3F3F41"/>
                </a:solidFill>
              </a:rPr>
              <a:t>Data Source Gap Analysis</a:t>
            </a:r>
          </a:p>
          <a:p>
            <a:pPr marL="457200" indent="-457200" algn="ctr">
              <a:buFont typeface="Arial" panose="020B0604020202020204" pitchFamily="34" charset="0"/>
              <a:buChar char="•"/>
            </a:pPr>
            <a:r>
              <a:rPr lang="en-CA" sz="2000" dirty="0" smtClean="0">
                <a:solidFill>
                  <a:srgbClr val="3F3F41"/>
                </a:solidFill>
              </a:rPr>
              <a:t>Hunt Ideas Sources</a:t>
            </a:r>
          </a:p>
          <a:p>
            <a:pPr marL="457200" indent="-457200" algn="ctr">
              <a:buFont typeface="Arial" panose="020B0604020202020204" pitchFamily="34" charset="0"/>
              <a:buChar char="•"/>
            </a:pPr>
            <a:r>
              <a:rPr lang="en-CA" sz="2000" dirty="0" smtClean="0">
                <a:solidFill>
                  <a:srgbClr val="3F3F41"/>
                </a:solidFill>
              </a:rPr>
              <a:t>Tools Acquisition</a:t>
            </a:r>
          </a:p>
          <a:p>
            <a:pPr marL="457200" indent="-457200" algn="ctr">
              <a:buFont typeface="Arial" panose="020B0604020202020204" pitchFamily="34" charset="0"/>
              <a:buChar char="•"/>
            </a:pPr>
            <a:r>
              <a:rPr lang="en-CA" sz="2000" dirty="0" smtClean="0">
                <a:solidFill>
                  <a:srgbClr val="3F3F41"/>
                </a:solidFill>
              </a:rPr>
              <a:t>Detection Gap Analysis </a:t>
            </a:r>
          </a:p>
          <a:p>
            <a:pPr marL="457200" indent="-457200" algn="ctr">
              <a:buFont typeface="Arial" panose="020B0604020202020204" pitchFamily="34" charset="0"/>
              <a:buChar char="•"/>
            </a:pPr>
            <a:r>
              <a:rPr lang="en-CA" sz="2000" dirty="0" smtClean="0">
                <a:solidFill>
                  <a:srgbClr val="3F3F41"/>
                </a:solidFill>
              </a:rPr>
              <a:t>Analytics Acquisition</a:t>
            </a:r>
          </a:p>
          <a:p>
            <a:pPr marL="457200" indent="-457200" algn="ctr">
              <a:buFont typeface="Arial" panose="020B0604020202020204" pitchFamily="34" charset="0"/>
              <a:buChar char="•"/>
            </a:pPr>
            <a:endParaRPr lang="en" sz="2000" dirty="0">
              <a:solidFill>
                <a:srgbClr val="3F3F41"/>
              </a:solidFill>
            </a:endParaRPr>
          </a:p>
        </p:txBody>
      </p:sp>
    </p:spTree>
    <p:extLst>
      <p:ext uri="{BB962C8B-B14F-4D97-AF65-F5344CB8AC3E}">
        <p14:creationId xmlns:p14="http://schemas.microsoft.com/office/powerpoint/2010/main" val="40596841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5994400" y="2044700"/>
            <a:ext cx="6197600" cy="4127500"/>
            <a:chOff x="5994400" y="2044700"/>
            <a:chExt cx="6197600" cy="4127500"/>
          </a:xfrm>
        </p:grpSpPr>
        <p:sp>
          <p:nvSpPr>
            <p:cNvPr id="8" name="Title 1"/>
            <p:cNvSpPr txBox="1">
              <a:spLocks/>
            </p:cNvSpPr>
            <p:nvPr/>
          </p:nvSpPr>
          <p:spPr>
            <a:xfrm>
              <a:off x="5994400" y="2044700"/>
              <a:ext cx="6197600" cy="2806700"/>
            </a:xfrm>
            <a:prstGeom prst="rect">
              <a:avLst/>
            </a:prstGeom>
          </p:spPr>
          <p:txBody>
            <a:bodyPr vert="horz" lIns="91425" tIns="91425" rIns="91425" bIns="91425" rtlCol="0" anchor="ctr" anchorCtr="0">
              <a:noAutofit/>
            </a:bodyPr>
            <a:lstStyle>
              <a:lvl1pPr lvl="0" algn="l" defTabSz="914400" rtl="0" eaLnBrk="1" latinLnBrk="0" hangingPunct="1">
                <a:lnSpc>
                  <a:spcPct val="90000"/>
                </a:lnSpc>
                <a:spcBef>
                  <a:spcPts val="0"/>
                </a:spcBef>
                <a:buNone/>
                <a:defRPr sz="3200" kern="1200">
                  <a:solidFill>
                    <a:schemeClr val="bg1"/>
                  </a:solidFill>
                  <a:latin typeface="+mj-lt"/>
                  <a:ea typeface="+mj-ea"/>
                  <a:cs typeface="+mj-cs"/>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pPr algn="ctr"/>
              <a:r>
                <a:rPr lang="en-CA" sz="5400" dirty="0" smtClean="0"/>
                <a:t/>
              </a:r>
              <a:br>
                <a:rPr lang="en-CA" sz="5400" dirty="0" smtClean="0"/>
              </a:br>
              <a:r>
                <a:rPr lang="en-CA" sz="5400" dirty="0" smtClean="0"/>
                <a:t> </a:t>
              </a:r>
              <a:br>
                <a:rPr lang="en-CA" sz="5400" dirty="0" smtClean="0"/>
              </a:br>
              <a:r>
                <a:rPr lang="en-CA" sz="5400" dirty="0" smtClean="0"/>
                <a:t>must </a:t>
              </a:r>
              <a:r>
                <a:rPr lang="en-CA" sz="5400" dirty="0" smtClean="0"/>
                <a:t>comes </a:t>
              </a:r>
              <a:r>
                <a:rPr lang="en-CA" sz="5400" dirty="0" smtClean="0"/>
                <a:t>down</a:t>
              </a:r>
              <a:endParaRPr lang="en-CA" sz="5400" dirty="0"/>
            </a:p>
          </p:txBody>
        </p:sp>
        <p:sp>
          <p:nvSpPr>
            <p:cNvPr id="7" name="Up Arrow 6"/>
            <p:cNvSpPr/>
            <p:nvPr/>
          </p:nvSpPr>
          <p:spPr>
            <a:xfrm rot="10800000">
              <a:off x="8629650" y="4711700"/>
              <a:ext cx="927100" cy="1460500"/>
            </a:xfrm>
            <a:prstGeom prst="upArrow">
              <a:avLst/>
            </a:prstGeom>
            <a:solidFill>
              <a:srgbClr val="428B91"/>
            </a:solidFill>
            <a:ln>
              <a:solidFill>
                <a:srgbClr val="428B9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 name="Title 1"/>
          <p:cNvSpPr>
            <a:spLocks noGrp="1"/>
          </p:cNvSpPr>
          <p:nvPr>
            <p:ph type="title"/>
          </p:nvPr>
        </p:nvSpPr>
        <p:spPr>
          <a:xfrm>
            <a:off x="5994400" y="2425700"/>
            <a:ext cx="6197600" cy="2044700"/>
          </a:xfrm>
        </p:spPr>
        <p:txBody>
          <a:bodyPr anchor="ctr">
            <a:noAutofit/>
          </a:bodyPr>
          <a:lstStyle/>
          <a:p>
            <a:pPr algn="ctr"/>
            <a:r>
              <a:rPr lang="en-CA" sz="5400" dirty="0"/>
              <a:t>what </a:t>
            </a:r>
            <a:r>
              <a:rPr lang="en-CA" sz="5400" dirty="0" smtClean="0"/>
              <a:t>goes </a:t>
            </a:r>
            <a:r>
              <a:rPr lang="en-CA" sz="5400" dirty="0"/>
              <a:t>up </a:t>
            </a:r>
            <a:br>
              <a:rPr lang="en-CA" sz="5400" dirty="0"/>
            </a:br>
            <a:r>
              <a:rPr lang="en-CA" sz="5400" dirty="0"/>
              <a:t> </a:t>
            </a:r>
            <a:br>
              <a:rPr lang="en-CA" sz="5400" dirty="0"/>
            </a:br>
            <a:endParaRPr lang="en-CA" sz="5400" dirty="0"/>
          </a:p>
        </p:txBody>
      </p:sp>
      <p:sp>
        <p:nvSpPr>
          <p:cNvPr id="5" name="Up Arrow 4"/>
          <p:cNvSpPr/>
          <p:nvPr/>
        </p:nvSpPr>
        <p:spPr>
          <a:xfrm>
            <a:off x="8629650" y="698500"/>
            <a:ext cx="927100" cy="1460500"/>
          </a:xfrm>
          <a:prstGeom prst="upArrow">
            <a:avLst/>
          </a:prstGeom>
          <a:solidFill>
            <a:srgbClr val="428B91"/>
          </a:solidFill>
          <a:ln>
            <a:solidFill>
              <a:srgbClr val="428B9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2" name="Group 11"/>
          <p:cNvGrpSpPr/>
          <p:nvPr/>
        </p:nvGrpSpPr>
        <p:grpSpPr>
          <a:xfrm>
            <a:off x="209015" y="2157290"/>
            <a:ext cx="5682756" cy="3538116"/>
            <a:chOff x="209015" y="2157290"/>
            <a:chExt cx="5682756" cy="3538116"/>
          </a:xfrm>
        </p:grpSpPr>
        <p:pic>
          <p:nvPicPr>
            <p:cNvPr id="2050" name="Picture 2" descr="Image"/>
            <p:cNvPicPr>
              <a:picLocks noChangeAspect="1" noChangeArrowheads="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300876" y="2157290"/>
              <a:ext cx="5499035" cy="2478210"/>
            </a:xfrm>
            <a:prstGeom prst="rect">
              <a:avLst/>
            </a:prstGeom>
            <a:ln w="12700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rgbClr val="FFFFFF"/>
                  </a:solidFill>
                </a14:hiddenFill>
              </a:ext>
            </a:extLst>
          </p:spPr>
        </p:pic>
        <p:sp>
          <p:nvSpPr>
            <p:cNvPr id="10" name="Text Placeholder 4">
              <a:extLst>
                <a:ext uri="{FF2B5EF4-FFF2-40B4-BE49-F238E27FC236}">
                  <a16:creationId xmlns:a16="http://schemas.microsoft.com/office/drawing/2014/main" id="{ACE76C57-5F70-4975-864B-3239EADA3284}"/>
                </a:ext>
              </a:extLst>
            </p:cNvPr>
            <p:cNvSpPr txBox="1">
              <a:spLocks/>
            </p:cNvSpPr>
            <p:nvPr/>
          </p:nvSpPr>
          <p:spPr>
            <a:xfrm>
              <a:off x="209015" y="4851400"/>
              <a:ext cx="5682756" cy="84400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CA" dirty="0" smtClean="0">
                  <a:solidFill>
                    <a:srgbClr val="3F3F41"/>
                  </a:solidFill>
                  <a:effectLst>
                    <a:glow rad="152400">
                      <a:schemeClr val="bg1"/>
                    </a:glow>
                  </a:effectLst>
                </a:rPr>
                <a:t>How to not Threat Hunt</a:t>
              </a:r>
            </a:p>
            <a:p>
              <a:pPr algn="ctr"/>
              <a:r>
                <a:rPr lang="en-CA" sz="1200" dirty="0" smtClean="0">
                  <a:solidFill>
                    <a:srgbClr val="3F3F41"/>
                  </a:solidFill>
                  <a:effectLst>
                    <a:glow rad="152400">
                      <a:schemeClr val="bg1"/>
                    </a:glow>
                  </a:effectLst>
                </a:rPr>
                <a:t>Credits: @</a:t>
              </a:r>
              <a:r>
                <a:rPr lang="en-CA" sz="1200" dirty="0" err="1" smtClean="0">
                  <a:solidFill>
                    <a:srgbClr val="3F3F41"/>
                  </a:solidFill>
                  <a:effectLst>
                    <a:glow rad="152400">
                      <a:schemeClr val="bg1"/>
                    </a:glow>
                  </a:effectLst>
                </a:rPr>
                <a:t>fouroctets</a:t>
              </a:r>
              <a:endParaRPr lang="en-CA" sz="1200" dirty="0">
                <a:solidFill>
                  <a:srgbClr val="3F3F41"/>
                </a:solidFill>
                <a:effectLst>
                  <a:glow rad="152400">
                    <a:schemeClr val="bg1"/>
                  </a:glow>
                </a:effectLst>
              </a:endParaRPr>
            </a:p>
          </p:txBody>
        </p:sp>
      </p:grpSp>
    </p:spTree>
    <p:extLst>
      <p:ext uri="{BB962C8B-B14F-4D97-AF65-F5344CB8AC3E}">
        <p14:creationId xmlns:p14="http://schemas.microsoft.com/office/powerpoint/2010/main" val="3003983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7" presetClass="entr" presetSubtype="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anim calcmode="lin" valueType="num">
                                      <p:cBhvr>
                                        <p:cTn id="19" dur="1000" fill="hold"/>
                                        <p:tgtEl>
                                          <p:spTgt spid="6"/>
                                        </p:tgtEl>
                                        <p:attrNameLst>
                                          <p:attrName>ppt_x</p:attrName>
                                        </p:attrNameLst>
                                      </p:cBhvr>
                                      <p:tavLst>
                                        <p:tav tm="0">
                                          <p:val>
                                            <p:strVal val="#ppt_x"/>
                                          </p:val>
                                        </p:tav>
                                        <p:tav tm="100000">
                                          <p:val>
                                            <p:strVal val="#ppt_x"/>
                                          </p:val>
                                        </p:tav>
                                      </p:tavLst>
                                    </p:anim>
                                    <p:anim calcmode="lin" valueType="num">
                                      <p:cBhvr>
                                        <p:cTn id="20" dur="1000" fill="hold"/>
                                        <p:tgtEl>
                                          <p:spTgt spid="6"/>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22" presetClass="entr" presetSubtype="1"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up)">
                                      <p:cBhvr>
                                        <p:cTn id="24"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339702" y="1967023"/>
            <a:ext cx="9484242" cy="818707"/>
          </a:xfrm>
        </p:spPr>
        <p:txBody>
          <a:bodyPr>
            <a:noAutofit/>
          </a:bodyPr>
          <a:lstStyle/>
          <a:p>
            <a:r>
              <a:rPr lang="en-CA" sz="4400" dirty="0" smtClean="0"/>
              <a:t>Not all of Threat Hunting is fun and easy!</a:t>
            </a:r>
            <a:endParaRPr lang="en-CA" sz="4400" dirty="0"/>
          </a:p>
        </p:txBody>
      </p:sp>
      <p:sp>
        <p:nvSpPr>
          <p:cNvPr id="6" name="Text Placeholder 2">
            <a:extLst>
              <a:ext uri="{FF2B5EF4-FFF2-40B4-BE49-F238E27FC236}">
                <a16:creationId xmlns:a16="http://schemas.microsoft.com/office/drawing/2014/main" id="{9DA5B7BB-D256-403B-B2C2-5CF20885DC35}"/>
              </a:ext>
            </a:extLst>
          </p:cNvPr>
          <p:cNvSpPr txBox="1">
            <a:spLocks/>
          </p:cNvSpPr>
          <p:nvPr/>
        </p:nvSpPr>
        <p:spPr>
          <a:xfrm>
            <a:off x="2190205" y="3235447"/>
            <a:ext cx="7929796" cy="2181284"/>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CA" sz="2400" dirty="0" smtClean="0">
                <a:solidFill>
                  <a:schemeClr val="bg1"/>
                </a:solidFill>
              </a:rPr>
              <a:t>I asked numerous Threat Hunting practitioners what are some of the challenges that they faced/are facing in the Threat Hunting </a:t>
            </a:r>
            <a:r>
              <a:rPr lang="en-CA" sz="2400" dirty="0">
                <a:solidFill>
                  <a:schemeClr val="bg1"/>
                </a:solidFill>
              </a:rPr>
              <a:t>world </a:t>
            </a:r>
            <a:r>
              <a:rPr lang="en-CA" sz="2400" dirty="0" smtClean="0">
                <a:solidFill>
                  <a:schemeClr val="bg1"/>
                </a:solidFill>
              </a:rPr>
              <a:t>(including Detection Engineering)</a:t>
            </a:r>
          </a:p>
          <a:p>
            <a:pPr algn="ctr"/>
            <a:endParaRPr lang="en-CA" sz="2400" dirty="0">
              <a:solidFill>
                <a:schemeClr val="bg1"/>
              </a:solidFill>
            </a:endParaRPr>
          </a:p>
          <a:p>
            <a:pPr algn="ctr"/>
            <a:r>
              <a:rPr lang="en-CA" sz="2400" i="1" dirty="0" smtClean="0">
                <a:solidFill>
                  <a:schemeClr val="bg1"/>
                </a:solidFill>
              </a:rPr>
              <a:t>You’ll probably familiar with some of these names!</a:t>
            </a:r>
            <a:endParaRPr lang="en-US" sz="1600" i="1" dirty="0">
              <a:solidFill>
                <a:schemeClr val="bg1"/>
              </a:solidFill>
            </a:endParaRPr>
          </a:p>
        </p:txBody>
      </p:sp>
    </p:spTree>
    <p:extLst>
      <p:ext uri="{BB962C8B-B14F-4D97-AF65-F5344CB8AC3E}">
        <p14:creationId xmlns:p14="http://schemas.microsoft.com/office/powerpoint/2010/main" val="15649856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3955442" y="606252"/>
            <a:ext cx="4465092" cy="5669798"/>
            <a:chOff x="3955442" y="606252"/>
            <a:chExt cx="4465092" cy="5669798"/>
          </a:xfrm>
        </p:grpSpPr>
        <p:pic>
          <p:nvPicPr>
            <p:cNvPr id="4" name="Picture 3"/>
            <p:cNvPicPr>
              <a:picLocks noChangeAspect="1"/>
            </p:cNvPicPr>
            <p:nvPr/>
          </p:nvPicPr>
          <p:blipFill rotWithShape="1">
            <a:blip r:embed="rId2"/>
            <a:srcRect r="404" b="80453"/>
            <a:stretch/>
          </p:blipFill>
          <p:spPr>
            <a:xfrm>
              <a:off x="3955442" y="606252"/>
              <a:ext cx="3359758" cy="855740"/>
            </a:xfrm>
            <a:prstGeom prst="rect">
              <a:avLst/>
            </a:prstGeom>
            <a:ln>
              <a:noFill/>
            </a:ln>
            <a:effectLst>
              <a:glow rad="101600">
                <a:schemeClr val="accent3">
                  <a:satMod val="175000"/>
                  <a:alpha val="40000"/>
                </a:schemeClr>
              </a:glow>
              <a:outerShdw blurRad="76200" dir="18900000" sy="23000" kx="-1200000" algn="bl" rotWithShape="0">
                <a:prstClr val="black">
                  <a:alpha val="20000"/>
                </a:prstClr>
              </a:outerShdw>
            </a:effectLst>
          </p:spPr>
        </p:pic>
        <p:pic>
          <p:nvPicPr>
            <p:cNvPr id="5" name="Picture 4"/>
            <p:cNvPicPr>
              <a:picLocks noChangeAspect="1"/>
            </p:cNvPicPr>
            <p:nvPr/>
          </p:nvPicPr>
          <p:blipFill rotWithShape="1">
            <a:blip r:embed="rId2"/>
            <a:srcRect l="-404" t="40527" r="809" b="39926"/>
            <a:stretch/>
          </p:blipFill>
          <p:spPr>
            <a:xfrm>
              <a:off x="3955442" y="2986409"/>
              <a:ext cx="3359758" cy="855740"/>
            </a:xfrm>
            <a:prstGeom prst="rect">
              <a:avLst/>
            </a:prstGeom>
            <a:ln>
              <a:noFill/>
            </a:ln>
            <a:effectLst>
              <a:glow rad="101600">
                <a:schemeClr val="accent3">
                  <a:satMod val="175000"/>
                  <a:alpha val="40000"/>
                </a:schemeClr>
              </a:glow>
              <a:outerShdw blurRad="76200" dir="18900000" sy="23000" kx="-1200000" algn="bl" rotWithShape="0">
                <a:prstClr val="black">
                  <a:alpha val="20000"/>
                </a:prstClr>
              </a:outerShdw>
            </a:effectLst>
          </p:spPr>
        </p:pic>
        <p:pic>
          <p:nvPicPr>
            <p:cNvPr id="6" name="Picture 5"/>
            <p:cNvPicPr>
              <a:picLocks noChangeAspect="1"/>
            </p:cNvPicPr>
            <p:nvPr/>
          </p:nvPicPr>
          <p:blipFill rotWithShape="1">
            <a:blip r:embed="rId2"/>
            <a:srcRect t="19640" r="404" b="60813"/>
            <a:stretch/>
          </p:blipFill>
          <p:spPr>
            <a:xfrm>
              <a:off x="5060776" y="1863337"/>
              <a:ext cx="3359758" cy="855740"/>
            </a:xfrm>
            <a:prstGeom prst="rect">
              <a:avLst/>
            </a:prstGeom>
            <a:ln>
              <a:noFill/>
            </a:ln>
            <a:effectLst>
              <a:glow rad="101600">
                <a:schemeClr val="accent3">
                  <a:satMod val="175000"/>
                  <a:alpha val="40000"/>
                </a:schemeClr>
              </a:glow>
              <a:outerShdw blurRad="76200" dir="13500000" sy="23000" kx="1200000" algn="br" rotWithShape="0">
                <a:prstClr val="black">
                  <a:alpha val="20000"/>
                </a:prstClr>
              </a:outerShdw>
            </a:effectLst>
          </p:spPr>
        </p:pic>
        <p:pic>
          <p:nvPicPr>
            <p:cNvPr id="7" name="Picture 6"/>
            <p:cNvPicPr>
              <a:picLocks noChangeAspect="1"/>
            </p:cNvPicPr>
            <p:nvPr/>
          </p:nvPicPr>
          <p:blipFill rotWithShape="1">
            <a:blip r:embed="rId2"/>
            <a:srcRect l="404" t="80430" b="23"/>
            <a:stretch/>
          </p:blipFill>
          <p:spPr>
            <a:xfrm>
              <a:off x="3955442" y="5420310"/>
              <a:ext cx="3359758" cy="855740"/>
            </a:xfrm>
            <a:prstGeom prst="rect">
              <a:avLst/>
            </a:prstGeom>
            <a:ln>
              <a:noFill/>
            </a:ln>
            <a:effectLst>
              <a:glow rad="101600">
                <a:schemeClr val="accent3">
                  <a:satMod val="175000"/>
                  <a:alpha val="40000"/>
                </a:schemeClr>
              </a:glow>
              <a:outerShdw blurRad="76200" dir="18900000" sy="23000" kx="-1200000" algn="bl" rotWithShape="0">
                <a:prstClr val="black">
                  <a:alpha val="20000"/>
                </a:prstClr>
              </a:outerShdw>
            </a:effectLst>
          </p:spPr>
        </p:pic>
        <p:pic>
          <p:nvPicPr>
            <p:cNvPr id="8" name="Picture 7"/>
            <p:cNvPicPr>
              <a:picLocks noChangeAspect="1"/>
            </p:cNvPicPr>
            <p:nvPr/>
          </p:nvPicPr>
          <p:blipFill rotWithShape="1">
            <a:blip r:embed="rId2"/>
            <a:srcRect l="-404" t="60167" r="809" b="20286"/>
            <a:stretch/>
          </p:blipFill>
          <p:spPr>
            <a:xfrm>
              <a:off x="5060776" y="4243494"/>
              <a:ext cx="3359758" cy="855740"/>
            </a:xfrm>
            <a:prstGeom prst="rect">
              <a:avLst/>
            </a:prstGeom>
            <a:ln>
              <a:noFill/>
            </a:ln>
            <a:effectLst>
              <a:glow rad="101600">
                <a:schemeClr val="accent3">
                  <a:satMod val="175000"/>
                  <a:alpha val="40000"/>
                </a:schemeClr>
              </a:glow>
              <a:outerShdw blurRad="76200" dir="13500000" sy="23000" kx="1200000" algn="br" rotWithShape="0">
                <a:prstClr val="black">
                  <a:alpha val="20000"/>
                </a:prstClr>
              </a:outerShdw>
            </a:effectLst>
          </p:spPr>
        </p:pic>
        <p:pic>
          <p:nvPicPr>
            <p:cNvPr id="9" name="Picture 8"/>
            <p:cNvPicPr>
              <a:picLocks noChangeAspect="1"/>
            </p:cNvPicPr>
            <p:nvPr/>
          </p:nvPicPr>
          <p:blipFill>
            <a:blip r:embed="rId3"/>
            <a:stretch>
              <a:fillRect/>
            </a:stretch>
          </p:blipFill>
          <p:spPr>
            <a:xfrm>
              <a:off x="4626591" y="3333701"/>
              <a:ext cx="2688609" cy="333171"/>
            </a:xfrm>
            <a:prstGeom prst="rect">
              <a:avLst/>
            </a:prstGeom>
          </p:spPr>
        </p:pic>
        <p:pic>
          <p:nvPicPr>
            <p:cNvPr id="10" name="Picture 9"/>
            <p:cNvPicPr>
              <a:picLocks noChangeAspect="1"/>
            </p:cNvPicPr>
            <p:nvPr/>
          </p:nvPicPr>
          <p:blipFill>
            <a:blip r:embed="rId3"/>
            <a:stretch>
              <a:fillRect/>
            </a:stretch>
          </p:blipFill>
          <p:spPr>
            <a:xfrm>
              <a:off x="5731925" y="4626592"/>
              <a:ext cx="2688609" cy="377944"/>
            </a:xfrm>
            <a:prstGeom prst="rect">
              <a:avLst/>
            </a:prstGeom>
          </p:spPr>
        </p:pic>
        <p:pic>
          <p:nvPicPr>
            <p:cNvPr id="11" name="Picture 10"/>
            <p:cNvPicPr>
              <a:picLocks noChangeAspect="1"/>
            </p:cNvPicPr>
            <p:nvPr/>
          </p:nvPicPr>
          <p:blipFill>
            <a:blip r:embed="rId3"/>
            <a:stretch>
              <a:fillRect/>
            </a:stretch>
          </p:blipFill>
          <p:spPr>
            <a:xfrm>
              <a:off x="4599295" y="5779940"/>
              <a:ext cx="2688609" cy="377944"/>
            </a:xfrm>
            <a:prstGeom prst="rect">
              <a:avLst/>
            </a:prstGeom>
          </p:spPr>
        </p:pic>
        <p:pic>
          <p:nvPicPr>
            <p:cNvPr id="12" name="Picture 11"/>
            <p:cNvPicPr>
              <a:picLocks noChangeAspect="1"/>
            </p:cNvPicPr>
            <p:nvPr/>
          </p:nvPicPr>
          <p:blipFill>
            <a:blip r:embed="rId3"/>
            <a:stretch>
              <a:fillRect/>
            </a:stretch>
          </p:blipFill>
          <p:spPr>
            <a:xfrm>
              <a:off x="5675995" y="2258955"/>
              <a:ext cx="2688609" cy="377944"/>
            </a:xfrm>
            <a:prstGeom prst="rect">
              <a:avLst/>
            </a:prstGeom>
          </p:spPr>
        </p:pic>
        <p:pic>
          <p:nvPicPr>
            <p:cNvPr id="13" name="Picture 12"/>
            <p:cNvPicPr>
              <a:picLocks noChangeAspect="1"/>
            </p:cNvPicPr>
            <p:nvPr/>
          </p:nvPicPr>
          <p:blipFill>
            <a:blip r:embed="rId3"/>
            <a:stretch>
              <a:fillRect/>
            </a:stretch>
          </p:blipFill>
          <p:spPr>
            <a:xfrm>
              <a:off x="4626590" y="982715"/>
              <a:ext cx="2688609" cy="377944"/>
            </a:xfrm>
            <a:prstGeom prst="rect">
              <a:avLst/>
            </a:prstGeom>
          </p:spPr>
        </p:pic>
      </p:grpSp>
      <p:sp>
        <p:nvSpPr>
          <p:cNvPr id="15" name="Rounded Rectangular Callout 14"/>
          <p:cNvSpPr/>
          <p:nvPr/>
        </p:nvSpPr>
        <p:spPr>
          <a:xfrm>
            <a:off x="709681" y="997646"/>
            <a:ext cx="2606723" cy="1276240"/>
          </a:xfrm>
          <a:prstGeom prst="wedgeRoundRectCallout">
            <a:avLst>
              <a:gd name="adj1" fmla="val 70790"/>
              <a:gd name="adj2" fmla="val -40160"/>
              <a:gd name="adj3" fmla="val 16667"/>
            </a:avLst>
          </a:prstGeom>
          <a:solidFill>
            <a:srgbClr val="15202B"/>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300" i="1" dirty="0" smtClean="0"/>
              <a:t>“Too </a:t>
            </a:r>
            <a:r>
              <a:rPr lang="en-CA" sz="1300" i="1" dirty="0"/>
              <a:t>much confidence in you own detection (</a:t>
            </a:r>
            <a:r>
              <a:rPr lang="en-CA" sz="1300" i="1" dirty="0" smtClean="0"/>
              <a:t>aka </a:t>
            </a:r>
            <a:r>
              <a:rPr lang="en-CA" sz="1300" i="1" dirty="0"/>
              <a:t>lack of periodic logic review of all existing detections and hunts</a:t>
            </a:r>
            <a:r>
              <a:rPr lang="en-CA" sz="1300" i="1" dirty="0" smtClean="0"/>
              <a:t>)”</a:t>
            </a:r>
            <a:endParaRPr lang="en-CA" sz="1300" i="1" dirty="0"/>
          </a:p>
        </p:txBody>
      </p:sp>
      <p:sp>
        <p:nvSpPr>
          <p:cNvPr id="16" name="Rounded Rectangular Callout 15"/>
          <p:cNvSpPr/>
          <p:nvPr/>
        </p:nvSpPr>
        <p:spPr>
          <a:xfrm>
            <a:off x="709681" y="2857790"/>
            <a:ext cx="2606723" cy="1276240"/>
          </a:xfrm>
          <a:prstGeom prst="wedgeRoundRectCallout">
            <a:avLst>
              <a:gd name="adj1" fmla="val 72884"/>
              <a:gd name="adj2" fmla="val 4754"/>
              <a:gd name="adj3" fmla="val 16667"/>
            </a:avLst>
          </a:prstGeom>
          <a:solidFill>
            <a:srgbClr val="15202B"/>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i="1" dirty="0" smtClean="0"/>
              <a:t>“Even </a:t>
            </a:r>
            <a:r>
              <a:rPr lang="en-CA" sz="1400" i="1" dirty="0"/>
              <a:t>if you agree on the definition, many people misunderstand the purpose of threat </a:t>
            </a:r>
            <a:r>
              <a:rPr lang="en-CA" sz="1400" i="1" dirty="0" smtClean="0"/>
              <a:t>hunting”</a:t>
            </a:r>
            <a:endParaRPr lang="en-CA" sz="1400" i="1" dirty="0"/>
          </a:p>
        </p:txBody>
      </p:sp>
      <p:sp>
        <p:nvSpPr>
          <p:cNvPr id="17" name="Rounded Rectangular Callout 16"/>
          <p:cNvSpPr/>
          <p:nvPr/>
        </p:nvSpPr>
        <p:spPr>
          <a:xfrm>
            <a:off x="709682" y="4717934"/>
            <a:ext cx="2606723" cy="1276240"/>
          </a:xfrm>
          <a:prstGeom prst="wedgeRoundRectCallout">
            <a:avLst>
              <a:gd name="adj1" fmla="val 71837"/>
              <a:gd name="adj2" fmla="val 35765"/>
              <a:gd name="adj3" fmla="val 16667"/>
            </a:avLst>
          </a:prstGeom>
          <a:solidFill>
            <a:srgbClr val="15202B"/>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i="1" dirty="0" smtClean="0"/>
              <a:t>“Building </a:t>
            </a:r>
            <a:r>
              <a:rPr lang="en-CA" sz="1400" i="1" dirty="0"/>
              <a:t>a team because it’s a buzzword and equip it with people that want to do it because it seems </a:t>
            </a:r>
            <a:r>
              <a:rPr lang="en-CA" sz="1400" i="1" dirty="0" smtClean="0"/>
              <a:t>cool”</a:t>
            </a:r>
            <a:endParaRPr lang="en-CA" sz="1050" i="1" dirty="0" smtClean="0">
              <a:solidFill>
                <a:srgbClr val="FFFFFF"/>
              </a:solidFill>
            </a:endParaRPr>
          </a:p>
        </p:txBody>
      </p:sp>
      <p:sp>
        <p:nvSpPr>
          <p:cNvPr id="18" name="Rounded Rectangular Callout 17"/>
          <p:cNvSpPr/>
          <p:nvPr/>
        </p:nvSpPr>
        <p:spPr>
          <a:xfrm>
            <a:off x="8861542" y="1124337"/>
            <a:ext cx="2606723" cy="1276240"/>
          </a:xfrm>
          <a:prstGeom prst="wedgeRoundRectCallout">
            <a:avLst>
              <a:gd name="adj1" fmla="val -65337"/>
              <a:gd name="adj2" fmla="val 48598"/>
              <a:gd name="adj3" fmla="val 16667"/>
            </a:avLst>
          </a:prstGeom>
          <a:solidFill>
            <a:srgbClr val="15202B"/>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i="1" dirty="0" smtClean="0"/>
              <a:t>“Not </a:t>
            </a:r>
            <a:r>
              <a:rPr lang="en-CA" sz="1400" i="1" dirty="0"/>
              <a:t>everyone security person is a good Threat Hunter. You need certain traits to be a good </a:t>
            </a:r>
            <a:r>
              <a:rPr lang="en-CA" sz="1400" i="1" dirty="0" smtClean="0"/>
              <a:t>hunter”</a:t>
            </a:r>
            <a:endParaRPr lang="en-CA" sz="1400" i="1" dirty="0"/>
          </a:p>
        </p:txBody>
      </p:sp>
      <p:sp>
        <p:nvSpPr>
          <p:cNvPr id="19" name="Rounded Rectangular Callout 18"/>
          <p:cNvSpPr/>
          <p:nvPr/>
        </p:nvSpPr>
        <p:spPr>
          <a:xfrm>
            <a:off x="8861542" y="3500286"/>
            <a:ext cx="2606723" cy="1276240"/>
          </a:xfrm>
          <a:prstGeom prst="wedgeRoundRectCallout">
            <a:avLst>
              <a:gd name="adj1" fmla="val -66384"/>
              <a:gd name="adj2" fmla="val 44321"/>
              <a:gd name="adj3" fmla="val 16667"/>
            </a:avLst>
          </a:prstGeom>
          <a:solidFill>
            <a:srgbClr val="15202B"/>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i="1" dirty="0" smtClean="0"/>
              <a:t>“Simply </a:t>
            </a:r>
            <a:r>
              <a:rPr lang="en-CA" sz="1600" i="1" dirty="0"/>
              <a:t>not having some sort of feedback loop to learn and </a:t>
            </a:r>
            <a:r>
              <a:rPr lang="en-CA" sz="1600" i="1" dirty="0" smtClean="0"/>
              <a:t>improve”</a:t>
            </a:r>
            <a:endParaRPr lang="en-CA" sz="1600" i="1" dirty="0"/>
          </a:p>
        </p:txBody>
      </p:sp>
      <p:sp>
        <p:nvSpPr>
          <p:cNvPr id="21" name="Rectangle 20"/>
          <p:cNvSpPr/>
          <p:nvPr/>
        </p:nvSpPr>
        <p:spPr>
          <a:xfrm>
            <a:off x="9932889" y="6256163"/>
            <a:ext cx="1955985" cy="276999"/>
          </a:xfrm>
          <a:prstGeom prst="rect">
            <a:avLst/>
          </a:prstGeom>
        </p:spPr>
        <p:txBody>
          <a:bodyPr wrap="none">
            <a:spAutoFit/>
          </a:bodyPr>
          <a:lstStyle/>
          <a:p>
            <a:r>
              <a:rPr lang="en-CA" sz="1200" dirty="0" smtClean="0">
                <a:solidFill>
                  <a:srgbClr val="C43D39"/>
                </a:solidFill>
              </a:rPr>
              <a:t>more details on appendix</a:t>
            </a:r>
            <a:endParaRPr lang="en-CA" sz="1200" dirty="0">
              <a:solidFill>
                <a:srgbClr val="C43D39"/>
              </a:solidFill>
            </a:endParaRPr>
          </a:p>
        </p:txBody>
      </p:sp>
    </p:spTree>
    <p:extLst>
      <p:ext uri="{BB962C8B-B14F-4D97-AF65-F5344CB8AC3E}">
        <p14:creationId xmlns:p14="http://schemas.microsoft.com/office/powerpoint/2010/main" val="39328578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98"/>
          <p:cNvSpPr txBox="1">
            <a:spLocks noGrp="1"/>
          </p:cNvSpPr>
          <p:nvPr>
            <p:ph type="ctrTitle"/>
          </p:nvPr>
        </p:nvSpPr>
        <p:spPr>
          <a:xfrm>
            <a:off x="1143002" y="2593291"/>
            <a:ext cx="4277284" cy="1398399"/>
          </a:xfrm>
          <a:prstGeom prst="rect">
            <a:avLst/>
          </a:prstGeom>
          <a:scene3d>
            <a:camera prst="perspectiveLeft" fov="4500000">
              <a:rot lat="21309059" lon="20699850" rev="21495943"/>
            </a:camera>
            <a:lightRig rig="threePt" dir="t"/>
          </a:scene3d>
        </p:spPr>
        <p:txBody>
          <a:bodyPr lIns="91425" tIns="91425" rIns="91425" bIns="91425" anchor="b" anchorCtr="0">
            <a:noAutofit/>
          </a:bodyPr>
          <a:lstStyle/>
          <a:p>
            <a:pPr lvl="0" rtl="0">
              <a:spcBef>
                <a:spcPts val="0"/>
              </a:spcBef>
              <a:buNone/>
            </a:pPr>
            <a:r>
              <a:rPr lang="en" sz="2800" dirty="0" smtClean="0">
                <a:effectLst/>
              </a:rPr>
              <a:t>Hunting Immaturity Model</a:t>
            </a:r>
            <a:br>
              <a:rPr lang="en" sz="2800" dirty="0" smtClean="0">
                <a:effectLst/>
              </a:rPr>
            </a:br>
            <a:r>
              <a:rPr lang="en" sz="2800" dirty="0" smtClean="0">
                <a:effectLst/>
              </a:rPr>
              <a:t>(HIM)</a:t>
            </a:r>
            <a:endParaRPr lang="en" sz="2800" dirty="0">
              <a:effectLst/>
            </a:endParaRPr>
          </a:p>
        </p:txBody>
      </p:sp>
    </p:spTree>
    <p:extLst>
      <p:ext uri="{BB962C8B-B14F-4D97-AF65-F5344CB8AC3E}">
        <p14:creationId xmlns:p14="http://schemas.microsoft.com/office/powerpoint/2010/main" val="7485384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9DA5B7BB-D256-403B-B2C2-5CF20885DC35}"/>
              </a:ext>
            </a:extLst>
          </p:cNvPr>
          <p:cNvSpPr>
            <a:spLocks noGrp="1"/>
          </p:cNvSpPr>
          <p:nvPr>
            <p:ph type="body" idx="1"/>
          </p:nvPr>
        </p:nvSpPr>
        <p:spPr>
          <a:xfrm>
            <a:off x="1971675" y="3299242"/>
            <a:ext cx="8010525" cy="2190750"/>
          </a:xfrm>
        </p:spPr>
        <p:txBody>
          <a:bodyPr>
            <a:normAutofit/>
          </a:bodyPr>
          <a:lstStyle/>
          <a:p>
            <a:r>
              <a:rPr lang="en-CA" i="0" dirty="0" smtClean="0"/>
              <a:t>“</a:t>
            </a:r>
            <a:r>
              <a:rPr lang="en-CA" i="0" dirty="0"/>
              <a:t>The </a:t>
            </a:r>
            <a:r>
              <a:rPr lang="en-CA" dirty="0"/>
              <a:t>Hunting </a:t>
            </a:r>
            <a:r>
              <a:rPr lang="en-CA" dirty="0" smtClean="0"/>
              <a:t>Immaturity </a:t>
            </a:r>
            <a:r>
              <a:rPr lang="en-CA" dirty="0"/>
              <a:t>Model </a:t>
            </a:r>
            <a:r>
              <a:rPr lang="en-CA" dirty="0" smtClean="0"/>
              <a:t>(HIM) </a:t>
            </a:r>
            <a:r>
              <a:rPr lang="en-CA" i="0" dirty="0" smtClean="0"/>
              <a:t>is the long lost brother of HMM. This model will instead provide the common mistakes hunt teams or their management made and it will be divided in to five several levels, </a:t>
            </a:r>
          </a:p>
          <a:p>
            <a:r>
              <a:rPr lang="en-CA" i="0" dirty="0" smtClean="0"/>
              <a:t>just like HMM”</a:t>
            </a:r>
            <a:endParaRPr lang="en-US" sz="1800" dirty="0"/>
          </a:p>
        </p:txBody>
      </p:sp>
      <p:sp>
        <p:nvSpPr>
          <p:cNvPr id="5" name="Text Placeholder 4">
            <a:extLst>
              <a:ext uri="{FF2B5EF4-FFF2-40B4-BE49-F238E27FC236}">
                <a16:creationId xmlns:a16="http://schemas.microsoft.com/office/drawing/2014/main" id="{FAC4C53B-561D-4DBD-BAB2-2179840AA0A4}"/>
              </a:ext>
            </a:extLst>
          </p:cNvPr>
          <p:cNvSpPr txBox="1">
            <a:spLocks/>
          </p:cNvSpPr>
          <p:nvPr/>
        </p:nvSpPr>
        <p:spPr>
          <a:xfrm>
            <a:off x="2905463" y="2216727"/>
            <a:ext cx="6381073" cy="93015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 sz="4800" dirty="0" smtClean="0">
                <a:solidFill>
                  <a:srgbClr val="3F3F41"/>
                </a:solidFill>
                <a:latin typeface="+mj-lt"/>
              </a:rPr>
              <a:t>What is HIM?</a:t>
            </a:r>
            <a:endParaRPr lang="en" sz="4800" dirty="0">
              <a:solidFill>
                <a:srgbClr val="3F3F41"/>
              </a:solidFill>
              <a:latin typeface="+mj-lt"/>
            </a:endParaRPr>
          </a:p>
        </p:txBody>
      </p:sp>
      <p:pic>
        <p:nvPicPr>
          <p:cNvPr id="6" name="Picture 5">
            <a:extLst>
              <a:ext uri="{FF2B5EF4-FFF2-40B4-BE49-F238E27FC236}">
                <a16:creationId xmlns:a16="http://schemas.microsoft.com/office/drawing/2014/main" id="{1622EC9A-6AA6-4614-834F-4CEE797AF3F2}"/>
              </a:ext>
            </a:extLst>
          </p:cNvPr>
          <p:cNvPicPr>
            <a:picLocks noChangeAspect="1"/>
          </p:cNvPicPr>
          <p:nvPr/>
        </p:nvPicPr>
        <p:blipFill rotWithShape="1">
          <a:blip r:embed="rId2">
            <a:duotone>
              <a:prstClr val="black"/>
              <a:schemeClr val="accent3">
                <a:tint val="45000"/>
                <a:satMod val="400000"/>
              </a:schemeClr>
            </a:duotone>
          </a:blip>
          <a:srcRect l="37102" t="22388" r="35344" b="54142"/>
          <a:stretch/>
        </p:blipFill>
        <p:spPr>
          <a:xfrm rot="10800000">
            <a:off x="5648324" y="2739568"/>
            <a:ext cx="895350" cy="971549"/>
          </a:xfrm>
          <a:prstGeom prst="rect">
            <a:avLst/>
          </a:prstGeom>
          <a:effectLst>
            <a:outerShdw blurRad="63500" sx="102000" sy="102000" algn="ctr" rotWithShape="0">
              <a:prstClr val="black">
                <a:alpha val="76000"/>
              </a:prstClr>
            </a:outerShdw>
          </a:effectLst>
        </p:spPr>
      </p:pic>
    </p:spTree>
    <p:extLst>
      <p:ext uri="{BB962C8B-B14F-4D97-AF65-F5344CB8AC3E}">
        <p14:creationId xmlns:p14="http://schemas.microsoft.com/office/powerpoint/2010/main" val="86797180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2370959" y="1959570"/>
            <a:ext cx="7450082" cy="732011"/>
          </a:xfrm>
        </p:spPr>
        <p:txBody>
          <a:bodyPr>
            <a:normAutofit/>
          </a:bodyPr>
          <a:lstStyle/>
          <a:p>
            <a:r>
              <a:rPr lang="en-CA" sz="3600" dirty="0" smtClean="0">
                <a:solidFill>
                  <a:srgbClr val="FFC000"/>
                </a:solidFill>
              </a:rPr>
              <a:t>Based on certain Focus Points</a:t>
            </a:r>
            <a:endParaRPr lang="en-CA" sz="3600" dirty="0">
              <a:solidFill>
                <a:srgbClr val="FFC000"/>
              </a:solidFill>
            </a:endParaRPr>
          </a:p>
        </p:txBody>
      </p:sp>
      <p:sp>
        <p:nvSpPr>
          <p:cNvPr id="5" name="Text Placeholder 4">
            <a:extLst>
              <a:ext uri="{FF2B5EF4-FFF2-40B4-BE49-F238E27FC236}">
                <a16:creationId xmlns:a16="http://schemas.microsoft.com/office/drawing/2014/main" id="{ACE76C57-5F70-4975-864B-3239EADA3284}"/>
              </a:ext>
            </a:extLst>
          </p:cNvPr>
          <p:cNvSpPr txBox="1">
            <a:spLocks/>
          </p:cNvSpPr>
          <p:nvPr/>
        </p:nvSpPr>
        <p:spPr>
          <a:xfrm>
            <a:off x="1343890" y="2993131"/>
            <a:ext cx="9531927" cy="167584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ctr">
              <a:buFont typeface="Arial" panose="020B0604020202020204" pitchFamily="34" charset="0"/>
              <a:buChar char="•"/>
            </a:pPr>
            <a:r>
              <a:rPr lang="en-CA" sz="2000" dirty="0">
                <a:solidFill>
                  <a:srgbClr val="3F3F41"/>
                </a:solidFill>
              </a:rPr>
              <a:t>Dedicated </a:t>
            </a:r>
            <a:r>
              <a:rPr lang="en-CA" sz="2000" dirty="0" smtClean="0">
                <a:solidFill>
                  <a:srgbClr val="3F3F41"/>
                </a:solidFill>
              </a:rPr>
              <a:t>Personnel</a:t>
            </a:r>
            <a:endParaRPr lang="en-CA" sz="2000" dirty="0">
              <a:solidFill>
                <a:srgbClr val="3F3F41"/>
              </a:solidFill>
            </a:endParaRPr>
          </a:p>
          <a:p>
            <a:pPr marL="457200" indent="-457200" algn="ctr">
              <a:buFont typeface="Arial" panose="020B0604020202020204" pitchFamily="34" charset="0"/>
              <a:buChar char="•"/>
            </a:pPr>
            <a:r>
              <a:rPr lang="en-CA" sz="2000" dirty="0">
                <a:solidFill>
                  <a:srgbClr val="3F3F41"/>
                </a:solidFill>
              </a:rPr>
              <a:t>Management Understanding of Threat Hunting</a:t>
            </a:r>
          </a:p>
          <a:p>
            <a:pPr marL="457200" indent="-457200" algn="ctr">
              <a:buFont typeface="Arial" panose="020B0604020202020204" pitchFamily="34" charset="0"/>
              <a:buChar char="•"/>
            </a:pPr>
            <a:r>
              <a:rPr lang="en-CA" sz="2000" dirty="0">
                <a:solidFill>
                  <a:srgbClr val="3F3F41"/>
                </a:solidFill>
              </a:rPr>
              <a:t>Hunt Organization, Planning and Prioritization Capability</a:t>
            </a:r>
          </a:p>
          <a:p>
            <a:pPr marL="457200" indent="-457200" algn="ctr">
              <a:buFont typeface="Arial" panose="020B0604020202020204" pitchFamily="34" charset="0"/>
              <a:buChar char="•"/>
            </a:pPr>
            <a:r>
              <a:rPr lang="en-CA" sz="2000" dirty="0" smtClean="0">
                <a:solidFill>
                  <a:srgbClr val="3F3F41"/>
                </a:solidFill>
              </a:rPr>
              <a:t>Integration with the rest of Organization's Security body</a:t>
            </a:r>
          </a:p>
          <a:p>
            <a:pPr marL="457200" indent="-457200" algn="ctr">
              <a:buFont typeface="Arial" panose="020B0604020202020204" pitchFamily="34" charset="0"/>
              <a:buChar char="•"/>
            </a:pPr>
            <a:r>
              <a:rPr lang="en-CA" sz="2000" dirty="0" smtClean="0">
                <a:solidFill>
                  <a:srgbClr val="3F3F41"/>
                </a:solidFill>
              </a:rPr>
              <a:t>Continuous Improvement, Deployment and Learning</a:t>
            </a:r>
            <a:endParaRPr lang="en-CA" sz="2000" dirty="0">
              <a:solidFill>
                <a:srgbClr val="3F3F41"/>
              </a:solidFill>
            </a:endParaRPr>
          </a:p>
        </p:txBody>
      </p:sp>
    </p:spTree>
    <p:extLst>
      <p:ext uri="{BB962C8B-B14F-4D97-AF65-F5344CB8AC3E}">
        <p14:creationId xmlns:p14="http://schemas.microsoft.com/office/powerpoint/2010/main" val="7183795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F8ED023-6A6D-4527-87EE-000BB6FFEFC3}"/>
              </a:ext>
            </a:extLst>
          </p:cNvPr>
          <p:cNvSpPr/>
          <p:nvPr/>
        </p:nvSpPr>
        <p:spPr>
          <a:xfrm>
            <a:off x="248700" y="1583104"/>
            <a:ext cx="5430093" cy="4370427"/>
          </a:xfrm>
          <a:prstGeom prst="rect">
            <a:avLst/>
          </a:prstGeom>
        </p:spPr>
        <p:txBody>
          <a:bodyPr wrap="square">
            <a:spAutoFit/>
          </a:bodyPr>
          <a:lstStyle/>
          <a:p>
            <a:r>
              <a:rPr lang="en-US" b="1" dirty="0" smtClean="0">
                <a:solidFill>
                  <a:schemeClr val="bg1"/>
                </a:solidFill>
              </a:rPr>
              <a:t>Mangatas (</a:t>
            </a:r>
            <a:r>
              <a:rPr lang="en-US" b="1" dirty="0" err="1" smtClean="0">
                <a:solidFill>
                  <a:srgbClr val="FFC000"/>
                </a:solidFill>
              </a:rPr>
              <a:t>Tas</a:t>
            </a:r>
            <a:r>
              <a:rPr lang="en-US" b="1" dirty="0" smtClean="0">
                <a:solidFill>
                  <a:schemeClr val="bg1"/>
                </a:solidFill>
              </a:rPr>
              <a:t>) Tondang</a:t>
            </a:r>
            <a:endParaRPr lang="en-US" b="1" dirty="0">
              <a:solidFill>
                <a:schemeClr val="bg1"/>
              </a:solidFill>
            </a:endParaRPr>
          </a:p>
          <a:p>
            <a:endParaRPr lang="en-US" sz="1000" dirty="0">
              <a:solidFill>
                <a:schemeClr val="bg1"/>
              </a:solidFill>
            </a:endParaRPr>
          </a:p>
          <a:p>
            <a:r>
              <a:rPr lang="en-US" sz="1600" dirty="0" smtClean="0">
                <a:solidFill>
                  <a:schemeClr val="bg1"/>
                </a:solidFill>
              </a:rPr>
              <a:t>Threat Hunter </a:t>
            </a:r>
          </a:p>
          <a:p>
            <a:r>
              <a:rPr lang="en-US" sz="1600" dirty="0">
                <a:solidFill>
                  <a:schemeClr val="bg1"/>
                </a:solidFill>
              </a:rPr>
              <a:t>M</a:t>
            </a:r>
            <a:r>
              <a:rPr lang="en-US" sz="1600" dirty="0" smtClean="0">
                <a:solidFill>
                  <a:schemeClr val="bg1"/>
                </a:solidFill>
              </a:rPr>
              <a:t>ajor Canadian Telecom/ISP/Technology company</a:t>
            </a:r>
          </a:p>
          <a:p>
            <a:endParaRPr lang="en-US" sz="1600" dirty="0">
              <a:solidFill>
                <a:schemeClr val="bg1"/>
              </a:solidFill>
            </a:endParaRPr>
          </a:p>
          <a:p>
            <a:endParaRPr lang="en-US" sz="1600" dirty="0" smtClean="0">
              <a:solidFill>
                <a:schemeClr val="bg1"/>
              </a:solidFill>
            </a:endParaRPr>
          </a:p>
          <a:p>
            <a:pPr marL="285750" indent="-285750">
              <a:buFont typeface="Arial" panose="020B0604020202020204" pitchFamily="34" charset="0"/>
              <a:buChar char="•"/>
            </a:pPr>
            <a:r>
              <a:rPr lang="en-US" sz="1600" dirty="0" smtClean="0">
                <a:solidFill>
                  <a:schemeClr val="bg1"/>
                </a:solidFill>
              </a:rPr>
              <a:t>Threat Hunting, Research and Detection</a:t>
            </a:r>
            <a:endParaRPr lang="en-US" sz="1600" dirty="0">
              <a:solidFill>
                <a:schemeClr val="bg1"/>
              </a:solidFill>
            </a:endParaRPr>
          </a:p>
          <a:p>
            <a:pPr marL="285750" indent="-285750">
              <a:buFont typeface="Arial" panose="020B0604020202020204" pitchFamily="34" charset="0"/>
              <a:buChar char="•"/>
            </a:pPr>
            <a:r>
              <a:rPr lang="en-US" sz="1600" dirty="0" smtClean="0">
                <a:solidFill>
                  <a:schemeClr val="bg1"/>
                </a:solidFill>
              </a:rPr>
              <a:t>Threat Intelligence</a:t>
            </a:r>
          </a:p>
          <a:p>
            <a:pPr marL="285750" indent="-285750">
              <a:buFont typeface="Arial" panose="020B0604020202020204" pitchFamily="34" charset="0"/>
              <a:buChar char="•"/>
            </a:pPr>
            <a:r>
              <a:rPr lang="en-US" sz="1600" dirty="0" smtClean="0">
                <a:solidFill>
                  <a:schemeClr val="bg1"/>
                </a:solidFill>
              </a:rPr>
              <a:t>DFIR</a:t>
            </a:r>
          </a:p>
          <a:p>
            <a:pPr marL="285750" indent="-285750">
              <a:buFont typeface="Arial" panose="020B0604020202020204" pitchFamily="34" charset="0"/>
              <a:buChar char="•"/>
            </a:pPr>
            <a:r>
              <a:rPr lang="en-US" sz="1600" dirty="0" smtClean="0">
                <a:solidFill>
                  <a:schemeClr val="bg1"/>
                </a:solidFill>
              </a:rPr>
              <a:t>Automation</a:t>
            </a:r>
            <a:endParaRPr lang="en-US" sz="1600" dirty="0">
              <a:solidFill>
                <a:schemeClr val="bg1"/>
              </a:solidFill>
            </a:endParaRPr>
          </a:p>
          <a:p>
            <a:endParaRPr lang="en-US" sz="1600" dirty="0" smtClean="0">
              <a:solidFill>
                <a:schemeClr val="bg1"/>
              </a:solidFill>
            </a:endParaRPr>
          </a:p>
          <a:p>
            <a:r>
              <a:rPr lang="en-US" sz="1600" dirty="0" smtClean="0">
                <a:solidFill>
                  <a:schemeClr val="bg1"/>
                </a:solidFill>
              </a:rPr>
              <a:t>Astrophotography, Cooking &amp; Music when AFK</a:t>
            </a:r>
            <a:endParaRPr lang="en-US" sz="1600" dirty="0">
              <a:solidFill>
                <a:schemeClr val="bg1"/>
              </a:solidFill>
            </a:endParaRPr>
          </a:p>
          <a:p>
            <a:endParaRPr lang="en-US" sz="1600" dirty="0" smtClean="0">
              <a:solidFill>
                <a:schemeClr val="bg1"/>
              </a:solidFill>
            </a:endParaRPr>
          </a:p>
          <a:p>
            <a:endParaRPr lang="en-US" sz="1600" dirty="0">
              <a:solidFill>
                <a:schemeClr val="bg1"/>
              </a:solidFill>
            </a:endParaRPr>
          </a:p>
          <a:p>
            <a:r>
              <a:rPr lang="en-US" sz="1600" dirty="0" smtClean="0">
                <a:solidFill>
                  <a:schemeClr val="bg1"/>
                </a:solidFill>
              </a:rPr>
              <a:t>Twitter </a:t>
            </a:r>
            <a:r>
              <a:rPr lang="en-US" sz="1600" dirty="0" smtClean="0">
                <a:solidFill>
                  <a:srgbClr val="FFC000"/>
                </a:solidFill>
              </a:rPr>
              <a:t>@</a:t>
            </a:r>
            <a:r>
              <a:rPr lang="en-US" sz="1600" dirty="0" err="1" smtClean="0">
                <a:solidFill>
                  <a:srgbClr val="FFC000"/>
                </a:solidFill>
              </a:rPr>
              <a:t>tas_kmanager</a:t>
            </a:r>
            <a:endParaRPr lang="en-US" sz="1600" dirty="0" smtClean="0">
              <a:solidFill>
                <a:srgbClr val="FFC000"/>
              </a:solidFill>
            </a:endParaRPr>
          </a:p>
          <a:p>
            <a:r>
              <a:rPr lang="en-US" sz="1600" dirty="0">
                <a:solidFill>
                  <a:schemeClr val="bg1"/>
                </a:solidFill>
              </a:rPr>
              <a:t>LinkedIn</a:t>
            </a:r>
            <a:r>
              <a:rPr lang="en-US" sz="1600" dirty="0">
                <a:solidFill>
                  <a:srgbClr val="FFC000"/>
                </a:solidFill>
              </a:rPr>
              <a:t> </a:t>
            </a:r>
            <a:r>
              <a:rPr lang="en-US" sz="1600" dirty="0" smtClean="0">
                <a:solidFill>
                  <a:srgbClr val="FFC000"/>
                </a:solidFill>
              </a:rPr>
              <a:t>/</a:t>
            </a:r>
            <a:r>
              <a:rPr lang="en-US" sz="1600" dirty="0" err="1" smtClean="0">
                <a:solidFill>
                  <a:srgbClr val="FFC000"/>
                </a:solidFill>
              </a:rPr>
              <a:t>tondangmangatas</a:t>
            </a:r>
            <a:r>
              <a:rPr lang="en-US" sz="1600" dirty="0" smtClean="0">
                <a:solidFill>
                  <a:srgbClr val="FFC000"/>
                </a:solidFill>
              </a:rPr>
              <a:t>/</a:t>
            </a:r>
          </a:p>
          <a:p>
            <a:r>
              <a:rPr lang="en-US" sz="1600" dirty="0" smtClean="0">
                <a:solidFill>
                  <a:schemeClr val="bg1"/>
                </a:solidFill>
              </a:rPr>
              <a:t>GitHub</a:t>
            </a:r>
            <a:r>
              <a:rPr lang="en-US" sz="1600" dirty="0" smtClean="0">
                <a:solidFill>
                  <a:srgbClr val="FFC000"/>
                </a:solidFill>
              </a:rPr>
              <a:t> </a:t>
            </a:r>
            <a:r>
              <a:rPr lang="en-US" sz="1600" dirty="0">
                <a:solidFill>
                  <a:srgbClr val="FFC000"/>
                </a:solidFill>
              </a:rPr>
              <a:t>/</a:t>
            </a:r>
            <a:r>
              <a:rPr lang="en-US" sz="1600" dirty="0" err="1">
                <a:solidFill>
                  <a:srgbClr val="FFC000"/>
                </a:solidFill>
              </a:rPr>
              <a:t>tas-kmanager</a:t>
            </a:r>
            <a:r>
              <a:rPr lang="en-US" sz="1600" dirty="0">
                <a:solidFill>
                  <a:srgbClr val="FFC000"/>
                </a:solidFill>
              </a:rPr>
              <a:t>/</a:t>
            </a:r>
            <a:endParaRPr lang="en-US" sz="1600" dirty="0" smtClean="0">
              <a:solidFill>
                <a:srgbClr val="FFC000"/>
              </a:solidFill>
            </a:endParaRPr>
          </a:p>
          <a:p>
            <a:endParaRPr lang="en-US" sz="1000" dirty="0">
              <a:solidFill>
                <a:schemeClr val="bg1"/>
              </a:solidFill>
            </a:endParaRPr>
          </a:p>
        </p:txBody>
      </p:sp>
      <p:sp>
        <p:nvSpPr>
          <p:cNvPr id="9" name="Text Placeholder 4">
            <a:extLst>
              <a:ext uri="{FF2B5EF4-FFF2-40B4-BE49-F238E27FC236}">
                <a16:creationId xmlns:a16="http://schemas.microsoft.com/office/drawing/2014/main" id="{ACE76C57-5F70-4975-864B-3239EADA3284}"/>
              </a:ext>
            </a:extLst>
          </p:cNvPr>
          <p:cNvSpPr txBox="1">
            <a:spLocks/>
          </p:cNvSpPr>
          <p:nvPr/>
        </p:nvSpPr>
        <p:spPr>
          <a:xfrm>
            <a:off x="248700" y="621108"/>
            <a:ext cx="5877280" cy="660503"/>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dirty="0" smtClean="0">
                <a:solidFill>
                  <a:schemeClr val="bg1"/>
                </a:solidFill>
                <a:latin typeface="+mj-lt"/>
              </a:rPr>
              <a:t>net user @</a:t>
            </a:r>
            <a:r>
              <a:rPr lang="en-US" sz="3600" dirty="0" err="1" smtClean="0">
                <a:solidFill>
                  <a:schemeClr val="bg1"/>
                </a:solidFill>
                <a:latin typeface="+mj-lt"/>
              </a:rPr>
              <a:t>tas_kmanager</a:t>
            </a:r>
            <a:endParaRPr lang="en" sz="3600" dirty="0">
              <a:solidFill>
                <a:schemeClr val="bg1"/>
              </a:solidFill>
              <a:latin typeface="+mj-lt"/>
            </a:endParaRPr>
          </a:p>
        </p:txBody>
      </p:sp>
      <p:pic>
        <p:nvPicPr>
          <p:cNvPr id="18" name="Picture 17">
            <a:extLst>
              <a:ext uri="{FF2B5EF4-FFF2-40B4-BE49-F238E27FC236}">
                <a16:creationId xmlns:a16="http://schemas.microsoft.com/office/drawing/2014/main" id="{FF67D935-ECF1-4341-8921-6FEDE7B48B82}"/>
              </a:ext>
            </a:extLst>
          </p:cNvPr>
          <p:cNvPicPr>
            <a:picLocks noChangeAspect="1"/>
          </p:cNvPicPr>
          <p:nvPr/>
        </p:nvPicPr>
        <p:blipFill rotWithShape="1">
          <a:blip r:embed="rId3">
            <a:duotone>
              <a:prstClr val="black"/>
              <a:srgbClr val="D9C3A5">
                <a:tint val="50000"/>
                <a:satMod val="180000"/>
              </a:srgbClr>
            </a:duotone>
            <a:extLst>
              <a:ext uri="{28A0092B-C50C-407E-A947-70E740481C1C}">
                <a14:useLocalDpi xmlns:a14="http://schemas.microsoft.com/office/drawing/2010/main" val="0"/>
              </a:ext>
            </a:extLst>
          </a:blip>
          <a:srcRect l="9893" t="88" r="8609" b="13205"/>
          <a:stretch/>
        </p:blipFill>
        <p:spPr>
          <a:xfrm rot="21095409">
            <a:off x="5910481" y="836741"/>
            <a:ext cx="3198993" cy="34035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Picture 1"/>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rot="493379">
            <a:off x="8235537" y="564884"/>
            <a:ext cx="3619428" cy="20364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Picture 2"/>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6336358" y="3454213"/>
            <a:ext cx="5537195" cy="31154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726238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AC4C53B-561D-4DBD-BAB2-2179840AA0A4}"/>
              </a:ext>
            </a:extLst>
          </p:cNvPr>
          <p:cNvSpPr txBox="1">
            <a:spLocks/>
          </p:cNvSpPr>
          <p:nvPr/>
        </p:nvSpPr>
        <p:spPr>
          <a:xfrm>
            <a:off x="2905463" y="2963921"/>
            <a:ext cx="6381073" cy="93015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 sz="4800" dirty="0" smtClean="0">
                <a:solidFill>
                  <a:srgbClr val="3F3F41"/>
                </a:solidFill>
                <a:latin typeface="+mj-lt"/>
              </a:rPr>
              <a:t>5 Stages of HIM</a:t>
            </a:r>
            <a:endParaRPr lang="en" sz="4800" dirty="0">
              <a:solidFill>
                <a:srgbClr val="3F3F41"/>
              </a:solidFill>
              <a:latin typeface="+mj-lt"/>
            </a:endParaRPr>
          </a:p>
        </p:txBody>
      </p:sp>
    </p:spTree>
    <p:extLst>
      <p:ext uri="{BB962C8B-B14F-4D97-AF65-F5344CB8AC3E}">
        <p14:creationId xmlns:p14="http://schemas.microsoft.com/office/powerpoint/2010/main" val="344380750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529" y="430685"/>
            <a:ext cx="10693629" cy="6015166"/>
          </a:xfrm>
          <a:prstGeom prst="rect">
            <a:avLst/>
          </a:prstGeom>
        </p:spPr>
      </p:pic>
    </p:spTree>
    <p:extLst>
      <p:ext uri="{BB962C8B-B14F-4D97-AF65-F5344CB8AC3E}">
        <p14:creationId xmlns:p14="http://schemas.microsoft.com/office/powerpoint/2010/main" val="26770193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9DA5B7BB-D256-403B-B2C2-5CF20885DC35}"/>
              </a:ext>
            </a:extLst>
          </p:cNvPr>
          <p:cNvSpPr>
            <a:spLocks noGrp="1"/>
          </p:cNvSpPr>
          <p:nvPr>
            <p:ph type="body" idx="1"/>
          </p:nvPr>
        </p:nvSpPr>
        <p:spPr>
          <a:xfrm>
            <a:off x="2131101" y="3299242"/>
            <a:ext cx="7929796" cy="2190750"/>
          </a:xfrm>
        </p:spPr>
        <p:txBody>
          <a:bodyPr>
            <a:normAutofit/>
          </a:bodyPr>
          <a:lstStyle/>
          <a:p>
            <a:r>
              <a:rPr lang="en-CA" i="0" dirty="0" smtClean="0"/>
              <a:t>These are real mistakes occurred in real organizations. You can use this model to avoid actually making the mistakes itself. Alternatively, you can see if your organization is doing these mistakes and pull yourself out of it before it’s too late!</a:t>
            </a:r>
            <a:endParaRPr lang="en-US" sz="1800" dirty="0"/>
          </a:p>
        </p:txBody>
      </p:sp>
      <p:sp>
        <p:nvSpPr>
          <p:cNvPr id="5" name="Text Placeholder 4">
            <a:extLst>
              <a:ext uri="{FF2B5EF4-FFF2-40B4-BE49-F238E27FC236}">
                <a16:creationId xmlns:a16="http://schemas.microsoft.com/office/drawing/2014/main" id="{FAC4C53B-561D-4DBD-BAB2-2179840AA0A4}"/>
              </a:ext>
            </a:extLst>
          </p:cNvPr>
          <p:cNvSpPr txBox="1">
            <a:spLocks/>
          </p:cNvSpPr>
          <p:nvPr/>
        </p:nvSpPr>
        <p:spPr>
          <a:xfrm>
            <a:off x="2905463" y="2216727"/>
            <a:ext cx="6381073" cy="93015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 sz="4800" dirty="0" smtClean="0">
                <a:solidFill>
                  <a:srgbClr val="3F3F41"/>
                </a:solidFill>
                <a:latin typeface="+mj-lt"/>
              </a:rPr>
              <a:t>Why use HIM?</a:t>
            </a:r>
            <a:endParaRPr lang="en" sz="4800" dirty="0">
              <a:solidFill>
                <a:srgbClr val="3F3F41"/>
              </a:solidFill>
              <a:latin typeface="+mj-lt"/>
            </a:endParaRPr>
          </a:p>
        </p:txBody>
      </p:sp>
      <p:pic>
        <p:nvPicPr>
          <p:cNvPr id="6" name="Picture 5">
            <a:extLst>
              <a:ext uri="{FF2B5EF4-FFF2-40B4-BE49-F238E27FC236}">
                <a16:creationId xmlns:a16="http://schemas.microsoft.com/office/drawing/2014/main" id="{1622EC9A-6AA6-4614-834F-4CEE797AF3F2}"/>
              </a:ext>
            </a:extLst>
          </p:cNvPr>
          <p:cNvPicPr>
            <a:picLocks noChangeAspect="1"/>
          </p:cNvPicPr>
          <p:nvPr/>
        </p:nvPicPr>
        <p:blipFill rotWithShape="1">
          <a:blip r:embed="rId2">
            <a:duotone>
              <a:prstClr val="black"/>
              <a:schemeClr val="accent3">
                <a:tint val="45000"/>
                <a:satMod val="400000"/>
              </a:schemeClr>
            </a:duotone>
          </a:blip>
          <a:srcRect l="37102" t="22388" r="35344" b="54142"/>
          <a:stretch/>
        </p:blipFill>
        <p:spPr>
          <a:xfrm rot="10800000">
            <a:off x="5648324" y="2739568"/>
            <a:ext cx="895350" cy="971549"/>
          </a:xfrm>
          <a:prstGeom prst="rect">
            <a:avLst/>
          </a:prstGeom>
          <a:effectLst>
            <a:outerShdw blurRad="63500" sx="102000" sy="102000" algn="ctr" rotWithShape="0">
              <a:prstClr val="black">
                <a:alpha val="76000"/>
              </a:prstClr>
            </a:outerShdw>
          </a:effectLst>
        </p:spPr>
      </p:pic>
    </p:spTree>
    <p:extLst>
      <p:ext uri="{BB962C8B-B14F-4D97-AF65-F5344CB8AC3E}">
        <p14:creationId xmlns:p14="http://schemas.microsoft.com/office/powerpoint/2010/main" val="5162112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2370959" y="1959570"/>
            <a:ext cx="7450082" cy="732011"/>
          </a:xfrm>
        </p:spPr>
        <p:txBody>
          <a:bodyPr>
            <a:normAutofit/>
          </a:bodyPr>
          <a:lstStyle/>
          <a:p>
            <a:r>
              <a:rPr lang="en-CA" sz="3600" dirty="0" smtClean="0">
                <a:solidFill>
                  <a:srgbClr val="FFC000"/>
                </a:solidFill>
              </a:rPr>
              <a:t>Learn common mistakes in areas such as:</a:t>
            </a:r>
            <a:endParaRPr lang="en-CA" sz="3600" dirty="0">
              <a:solidFill>
                <a:srgbClr val="FFC000"/>
              </a:solidFill>
            </a:endParaRPr>
          </a:p>
        </p:txBody>
      </p:sp>
      <p:sp>
        <p:nvSpPr>
          <p:cNvPr id="5" name="Text Placeholder 4">
            <a:extLst>
              <a:ext uri="{FF2B5EF4-FFF2-40B4-BE49-F238E27FC236}">
                <a16:creationId xmlns:a16="http://schemas.microsoft.com/office/drawing/2014/main" id="{ACE76C57-5F70-4975-864B-3239EADA3284}"/>
              </a:ext>
            </a:extLst>
          </p:cNvPr>
          <p:cNvSpPr txBox="1">
            <a:spLocks/>
          </p:cNvSpPr>
          <p:nvPr/>
        </p:nvSpPr>
        <p:spPr>
          <a:xfrm>
            <a:off x="1343890" y="2993131"/>
            <a:ext cx="9531927" cy="212477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ctr">
              <a:buFont typeface="Arial" panose="020B0604020202020204" pitchFamily="34" charset="0"/>
              <a:buChar char="•"/>
            </a:pPr>
            <a:r>
              <a:rPr lang="en-CA" sz="2000" dirty="0" smtClean="0">
                <a:solidFill>
                  <a:srgbClr val="3F3F41"/>
                </a:solidFill>
              </a:rPr>
              <a:t>Management </a:t>
            </a:r>
            <a:r>
              <a:rPr lang="en-CA" sz="2000" dirty="0">
                <a:solidFill>
                  <a:srgbClr val="3F3F41"/>
                </a:solidFill>
              </a:rPr>
              <a:t>Understanding of Threat Hunting</a:t>
            </a:r>
          </a:p>
          <a:p>
            <a:pPr marL="457200" indent="-457200" algn="ctr">
              <a:buFont typeface="Arial" panose="020B0604020202020204" pitchFamily="34" charset="0"/>
              <a:buChar char="•"/>
            </a:pPr>
            <a:r>
              <a:rPr lang="en-CA" sz="2000" dirty="0">
                <a:solidFill>
                  <a:srgbClr val="3F3F41"/>
                </a:solidFill>
              </a:rPr>
              <a:t>Hunt Organization, Planning and Prioritization Capability</a:t>
            </a:r>
          </a:p>
          <a:p>
            <a:pPr marL="457200" indent="-457200" algn="ctr">
              <a:buFont typeface="Arial" panose="020B0604020202020204" pitchFamily="34" charset="0"/>
              <a:buChar char="•"/>
            </a:pPr>
            <a:r>
              <a:rPr lang="en-CA" sz="2000" dirty="0" smtClean="0">
                <a:solidFill>
                  <a:srgbClr val="3F3F41"/>
                </a:solidFill>
              </a:rPr>
              <a:t>Integration with the rest of Organization's Security body</a:t>
            </a:r>
          </a:p>
          <a:p>
            <a:pPr marL="457200" indent="-457200" algn="ctr">
              <a:buFont typeface="Arial" panose="020B0604020202020204" pitchFamily="34" charset="0"/>
              <a:buChar char="•"/>
            </a:pPr>
            <a:r>
              <a:rPr lang="en-CA" sz="2000" dirty="0" smtClean="0">
                <a:solidFill>
                  <a:srgbClr val="3F3F41"/>
                </a:solidFill>
              </a:rPr>
              <a:t>Continuous Improvement, Deployment and Learning</a:t>
            </a:r>
            <a:endParaRPr lang="en-CA" sz="2000" dirty="0">
              <a:solidFill>
                <a:srgbClr val="3F3F41"/>
              </a:solidFill>
            </a:endParaRPr>
          </a:p>
        </p:txBody>
      </p:sp>
      <p:sp>
        <p:nvSpPr>
          <p:cNvPr id="4" name="Title 4"/>
          <p:cNvSpPr txBox="1">
            <a:spLocks/>
          </p:cNvSpPr>
          <p:nvPr/>
        </p:nvSpPr>
        <p:spPr>
          <a:xfrm>
            <a:off x="2384812" y="4751904"/>
            <a:ext cx="7450082" cy="732011"/>
          </a:xfrm>
          <a:prstGeom prst="rect">
            <a:avLst/>
          </a:prstGeom>
        </p:spPr>
        <p:txBody>
          <a:bodyPr vert="horz" lIns="91425" tIns="91425" rIns="91425" bIns="91425" rtlCol="0" anchor="b" anchorCtr="0">
            <a:normAutofit/>
          </a:bodyPr>
          <a:lstStyle>
            <a:lvl1pPr lvl="0" algn="ctr" defTabSz="914400" rtl="0" eaLnBrk="1" latinLnBrk="0" hangingPunct="1">
              <a:lnSpc>
                <a:spcPct val="90000"/>
              </a:lnSpc>
              <a:spcBef>
                <a:spcPts val="0"/>
              </a:spcBef>
              <a:buNone/>
              <a:defRPr sz="3200" kern="1200">
                <a:solidFill>
                  <a:schemeClr val="tx1">
                    <a:lumMod val="75000"/>
                    <a:lumOff val="25000"/>
                  </a:schemeClr>
                </a:solidFill>
                <a:latin typeface="Roboto" panose="02000000000000000000" pitchFamily="2" charset="0"/>
                <a:ea typeface="Roboto" panose="02000000000000000000" pitchFamily="2" charset="0"/>
                <a:cs typeface="+mj-cs"/>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CA" sz="3600" dirty="0" smtClean="0">
                <a:solidFill>
                  <a:srgbClr val="FFC000"/>
                </a:solidFill>
              </a:rPr>
              <a:t>And avoid it!</a:t>
            </a:r>
            <a:endParaRPr lang="en-CA" sz="3600" dirty="0">
              <a:solidFill>
                <a:srgbClr val="FFC000"/>
              </a:solidFill>
            </a:endParaRPr>
          </a:p>
        </p:txBody>
      </p:sp>
    </p:spTree>
    <p:extLst>
      <p:ext uri="{BB962C8B-B14F-4D97-AF65-F5344CB8AC3E}">
        <p14:creationId xmlns:p14="http://schemas.microsoft.com/office/powerpoint/2010/main" val="26308439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98"/>
          <p:cNvSpPr txBox="1">
            <a:spLocks noGrp="1"/>
          </p:cNvSpPr>
          <p:nvPr>
            <p:ph type="ctrTitle"/>
          </p:nvPr>
        </p:nvSpPr>
        <p:spPr>
          <a:xfrm>
            <a:off x="1143002" y="2593292"/>
            <a:ext cx="4277284" cy="1072260"/>
          </a:xfrm>
          <a:prstGeom prst="rect">
            <a:avLst/>
          </a:prstGeom>
          <a:scene3d>
            <a:camera prst="perspectiveLeft" fov="4500000">
              <a:rot lat="21309059" lon="20699850" rev="21495943"/>
            </a:camera>
            <a:lightRig rig="threePt" dir="t"/>
          </a:scene3d>
        </p:spPr>
        <p:txBody>
          <a:bodyPr lIns="91425" tIns="91425" rIns="91425" bIns="91425" anchor="b" anchorCtr="0">
            <a:noAutofit/>
          </a:bodyPr>
          <a:lstStyle/>
          <a:p>
            <a:pPr lvl="0" rtl="0">
              <a:spcBef>
                <a:spcPts val="0"/>
              </a:spcBef>
              <a:buNone/>
            </a:pPr>
            <a:r>
              <a:rPr lang="en" sz="2800" dirty="0" smtClean="0">
                <a:effectLst/>
              </a:rPr>
              <a:t>HIM Levels In Details</a:t>
            </a:r>
            <a:endParaRPr lang="en" sz="2800" dirty="0">
              <a:effectLst/>
            </a:endParaRPr>
          </a:p>
        </p:txBody>
      </p:sp>
    </p:spTree>
    <p:extLst>
      <p:ext uri="{BB962C8B-B14F-4D97-AF65-F5344CB8AC3E}">
        <p14:creationId xmlns:p14="http://schemas.microsoft.com/office/powerpoint/2010/main" val="336352859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998248" y="2753100"/>
            <a:ext cx="4125515" cy="685347"/>
          </a:xfrm>
        </p:spPr>
        <p:txBody>
          <a:bodyPr/>
          <a:lstStyle/>
          <a:p>
            <a:r>
              <a:rPr lang="en-CA" dirty="0"/>
              <a:t>HIM 0</a:t>
            </a:r>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1352" t="28209" r="9995" b="7222"/>
          <a:stretch/>
        </p:blipFill>
        <p:spPr>
          <a:xfrm>
            <a:off x="289711" y="2295006"/>
            <a:ext cx="4952246" cy="2286883"/>
          </a:xfrm>
          <a:prstGeom prst="rect">
            <a:avLst/>
          </a:prstGeom>
        </p:spPr>
      </p:pic>
      <p:grpSp>
        <p:nvGrpSpPr>
          <p:cNvPr id="13" name="Group 12"/>
          <p:cNvGrpSpPr/>
          <p:nvPr/>
        </p:nvGrpSpPr>
        <p:grpSpPr>
          <a:xfrm>
            <a:off x="1250367" y="2372007"/>
            <a:ext cx="3901054" cy="2136619"/>
            <a:chOff x="1250367" y="2372007"/>
            <a:chExt cx="3901054" cy="2136619"/>
          </a:xfrm>
        </p:grpSpPr>
        <p:sp>
          <p:nvSpPr>
            <p:cNvPr id="8" name="Rectangle 7"/>
            <p:cNvSpPr/>
            <p:nvPr/>
          </p:nvSpPr>
          <p:spPr>
            <a:xfrm>
              <a:off x="1475714" y="2372007"/>
              <a:ext cx="3675707" cy="213661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rot="19185770">
              <a:off x="1250367" y="3578064"/>
              <a:ext cx="233975" cy="215131"/>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0" name="Isosceles Triangle 9"/>
          <p:cNvSpPr/>
          <p:nvPr/>
        </p:nvSpPr>
        <p:spPr>
          <a:xfrm rot="1028926">
            <a:off x="1280068" y="3716327"/>
            <a:ext cx="243501" cy="233933"/>
          </a:xfrm>
          <a:prstGeom prst="triangle">
            <a:avLst>
              <a:gd name="adj" fmla="val 66710"/>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Title 3"/>
          <p:cNvSpPr txBox="1">
            <a:spLocks/>
          </p:cNvSpPr>
          <p:nvPr/>
        </p:nvSpPr>
        <p:spPr>
          <a:xfrm>
            <a:off x="6998247" y="3537869"/>
            <a:ext cx="4125515" cy="685347"/>
          </a:xfrm>
          <a:prstGeom prst="rect">
            <a:avLst/>
          </a:prstGeom>
        </p:spPr>
        <p:txBody>
          <a:bodyPr vert="horz" lIns="91425" tIns="91425" rIns="91425" bIns="91425" rtlCol="0" anchor="b" anchorCtr="0">
            <a:normAutofit/>
          </a:bodyPr>
          <a:lstStyle>
            <a:lvl1pPr lvl="0" algn="ctr" defTabSz="914400" rtl="0" eaLnBrk="1" latinLnBrk="0" hangingPunct="1">
              <a:lnSpc>
                <a:spcPct val="90000"/>
              </a:lnSpc>
              <a:spcBef>
                <a:spcPts val="0"/>
              </a:spcBef>
              <a:buNone/>
              <a:defRPr sz="3600" kern="1200">
                <a:solidFill>
                  <a:schemeClr val="bg1"/>
                </a:solidFill>
                <a:latin typeface="+mj-lt"/>
                <a:ea typeface="+mj-ea"/>
                <a:cs typeface="+mj-cs"/>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r>
              <a:rPr lang="en-CA" dirty="0" smtClean="0"/>
              <a:t>No Hunters</a:t>
            </a:r>
            <a:endParaRPr lang="en-CA" dirty="0"/>
          </a:p>
        </p:txBody>
      </p:sp>
    </p:spTree>
    <p:extLst>
      <p:ext uri="{BB962C8B-B14F-4D97-AF65-F5344CB8AC3E}">
        <p14:creationId xmlns:p14="http://schemas.microsoft.com/office/powerpoint/2010/main" val="36372277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Who are they?</a:t>
            </a:r>
            <a:endParaRPr lang="en-CA" dirty="0"/>
          </a:p>
        </p:txBody>
      </p:sp>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6555" t="-1171" r="66094" b="-260"/>
          <a:stretch/>
        </p:blipFill>
        <p:spPr>
          <a:xfrm>
            <a:off x="395445" y="344542"/>
            <a:ext cx="1924215" cy="6168915"/>
          </a:xfrm>
        </p:spPr>
      </p:pic>
      <p:sp>
        <p:nvSpPr>
          <p:cNvPr id="4" name="Text Placeholder 3"/>
          <p:cNvSpPr>
            <a:spLocks noGrp="1"/>
          </p:cNvSpPr>
          <p:nvPr>
            <p:ph type="body" idx="11"/>
          </p:nvPr>
        </p:nvSpPr>
        <p:spPr>
          <a:xfrm>
            <a:off x="3363102" y="1925439"/>
            <a:ext cx="8229899" cy="4206844"/>
          </a:xfrm>
        </p:spPr>
        <p:txBody>
          <a:bodyPr>
            <a:normAutofit/>
          </a:bodyPr>
          <a:lstStyle/>
          <a:p>
            <a:r>
              <a:rPr lang="en-CA" sz="2000" dirty="0" smtClean="0"/>
              <a:t>Relatively new SOC or Security Body in the organization</a:t>
            </a:r>
          </a:p>
          <a:p>
            <a:endParaRPr lang="en-CA" sz="2000" dirty="0" smtClean="0"/>
          </a:p>
          <a:p>
            <a:r>
              <a:rPr lang="en-CA" sz="2000" dirty="0" smtClean="0"/>
              <a:t>Other priorities, hunting is not in picture yet (completely fine!)</a:t>
            </a:r>
          </a:p>
          <a:p>
            <a:endParaRPr lang="en-CA" sz="2000" dirty="0"/>
          </a:p>
          <a:p>
            <a:r>
              <a:rPr lang="en-CA" sz="2000" dirty="0" smtClean="0"/>
              <a:t>Focus on other topics such as hiring the right people, conducting analysts training, creating Incident Response SOPs, infrastructure architecture, or on boarding logs/data sources. </a:t>
            </a:r>
          </a:p>
          <a:p>
            <a:endParaRPr lang="en-CA" sz="2000" dirty="0" smtClean="0"/>
          </a:p>
          <a:p>
            <a:r>
              <a:rPr lang="en-CA" sz="2000" dirty="0" smtClean="0"/>
              <a:t>Relies heavily on what vendors provided</a:t>
            </a:r>
          </a:p>
          <a:p>
            <a:endParaRPr lang="en-CA" sz="2000" dirty="0"/>
          </a:p>
          <a:p>
            <a:r>
              <a:rPr lang="en-CA" sz="2000" dirty="0" smtClean="0"/>
              <a:t>Learning how to use the vendor tools and establishing procedure for each tools</a:t>
            </a:r>
            <a:endParaRPr lang="en-CA" sz="2000" dirty="0"/>
          </a:p>
        </p:txBody>
      </p:sp>
    </p:spTree>
    <p:extLst>
      <p:ext uri="{BB962C8B-B14F-4D97-AF65-F5344CB8AC3E}">
        <p14:creationId xmlns:p14="http://schemas.microsoft.com/office/powerpoint/2010/main" val="22435188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829341" y="958449"/>
            <a:ext cx="10473069" cy="57263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3200" dirty="0" smtClean="0"/>
              <a:t>Getting out of HIM 0 </a:t>
            </a:r>
            <a:r>
              <a:rPr lang="en-CA" sz="3200" b="1" dirty="0" smtClean="0"/>
              <a:t>(to HMM 1)</a:t>
            </a:r>
            <a:endParaRPr lang="en-CA" sz="3200" b="1" dirty="0"/>
          </a:p>
        </p:txBody>
      </p:sp>
      <p:sp>
        <p:nvSpPr>
          <p:cNvPr id="6" name="Text Placeholder 3"/>
          <p:cNvSpPr txBox="1">
            <a:spLocks/>
          </p:cNvSpPr>
          <p:nvPr/>
        </p:nvSpPr>
        <p:spPr>
          <a:xfrm>
            <a:off x="829341" y="1789705"/>
            <a:ext cx="6395324" cy="4238956"/>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spcBef>
                <a:spcPts val="0"/>
              </a:spcBef>
            </a:pPr>
            <a:r>
              <a:rPr lang="en-CA" sz="2000" dirty="0" smtClean="0">
                <a:solidFill>
                  <a:prstClr val="black"/>
                </a:solidFill>
              </a:rPr>
              <a:t>Take some time! </a:t>
            </a:r>
          </a:p>
          <a:p>
            <a:pPr lvl="0">
              <a:spcBef>
                <a:spcPts val="0"/>
              </a:spcBef>
            </a:pPr>
            <a:endParaRPr lang="en-CA" sz="2000" dirty="0">
              <a:solidFill>
                <a:prstClr val="black"/>
              </a:solidFill>
            </a:endParaRPr>
          </a:p>
          <a:p>
            <a:pPr lvl="0">
              <a:spcBef>
                <a:spcPts val="0"/>
              </a:spcBef>
            </a:pPr>
            <a:r>
              <a:rPr lang="en-CA" sz="2000" dirty="0" smtClean="0">
                <a:solidFill>
                  <a:prstClr val="black"/>
                </a:solidFill>
              </a:rPr>
              <a:t>Threat Hunting is not intended for newly formed Security body or SOC</a:t>
            </a:r>
          </a:p>
          <a:p>
            <a:pPr lvl="0">
              <a:spcBef>
                <a:spcPts val="0"/>
              </a:spcBef>
            </a:pPr>
            <a:endParaRPr lang="en-CA" sz="2000" dirty="0">
              <a:solidFill>
                <a:prstClr val="black"/>
              </a:solidFill>
            </a:endParaRPr>
          </a:p>
          <a:p>
            <a:pPr lvl="0">
              <a:spcBef>
                <a:spcPts val="0"/>
              </a:spcBef>
            </a:pPr>
            <a:r>
              <a:rPr lang="en-CA" sz="2000" dirty="0" smtClean="0">
                <a:solidFill>
                  <a:prstClr val="black"/>
                </a:solidFill>
              </a:rPr>
              <a:t>Focus on preparing Threat Hunting capability</a:t>
            </a:r>
          </a:p>
          <a:p>
            <a:pPr marL="342900" lvl="0" indent="-342900">
              <a:spcBef>
                <a:spcPts val="0"/>
              </a:spcBef>
              <a:buFont typeface="Arial" panose="020B0604020202020204" pitchFamily="34" charset="0"/>
              <a:buChar char="•"/>
            </a:pPr>
            <a:r>
              <a:rPr lang="en-CA" sz="1600" dirty="0" smtClean="0">
                <a:solidFill>
                  <a:prstClr val="black"/>
                </a:solidFill>
              </a:rPr>
              <a:t>Logging capability from MITRE ATT&amp;CK</a:t>
            </a:r>
          </a:p>
          <a:p>
            <a:pPr marL="342900" lvl="0" indent="-342900">
              <a:spcBef>
                <a:spcPts val="0"/>
              </a:spcBef>
              <a:buFont typeface="Arial" panose="020B0604020202020204" pitchFamily="34" charset="0"/>
              <a:buChar char="•"/>
            </a:pPr>
            <a:r>
              <a:rPr lang="en-CA" sz="1600" dirty="0" smtClean="0">
                <a:solidFill>
                  <a:prstClr val="black"/>
                </a:solidFill>
              </a:rPr>
              <a:t>Documented security infrastructure</a:t>
            </a:r>
          </a:p>
          <a:p>
            <a:pPr marL="342900" lvl="0" indent="-342900">
              <a:spcBef>
                <a:spcPts val="0"/>
              </a:spcBef>
              <a:buFont typeface="Arial" panose="020B0604020202020204" pitchFamily="34" charset="0"/>
              <a:buChar char="•"/>
            </a:pPr>
            <a:r>
              <a:rPr lang="en-CA" sz="1600" dirty="0" smtClean="0">
                <a:solidFill>
                  <a:prstClr val="black"/>
                </a:solidFill>
              </a:rPr>
              <a:t>Assets management</a:t>
            </a:r>
          </a:p>
          <a:p>
            <a:pPr marL="342900" lvl="0" indent="-342900">
              <a:spcBef>
                <a:spcPts val="0"/>
              </a:spcBef>
              <a:buFont typeface="Arial" panose="020B0604020202020204" pitchFamily="34" charset="0"/>
              <a:buChar char="•"/>
            </a:pPr>
            <a:r>
              <a:rPr lang="en-CA" sz="1600" dirty="0" smtClean="0">
                <a:solidFill>
                  <a:prstClr val="black"/>
                </a:solidFill>
              </a:rPr>
              <a:t>Having people that understand your organization network and architecture</a:t>
            </a:r>
          </a:p>
          <a:p>
            <a:pPr marL="342900" lvl="0" indent="-342900">
              <a:spcBef>
                <a:spcPts val="0"/>
              </a:spcBef>
              <a:buFont typeface="Arial" panose="020B0604020202020204" pitchFamily="34" charset="0"/>
              <a:buChar char="•"/>
            </a:pPr>
            <a:r>
              <a:rPr lang="en-CA" sz="1600" dirty="0" smtClean="0">
                <a:solidFill>
                  <a:prstClr val="black"/>
                </a:solidFill>
              </a:rPr>
              <a:t>Create and document </a:t>
            </a:r>
            <a:r>
              <a:rPr lang="en-CA" sz="1600" b="1" dirty="0" smtClean="0">
                <a:solidFill>
                  <a:prstClr val="black"/>
                </a:solidFill>
              </a:rPr>
              <a:t>GOOD</a:t>
            </a:r>
            <a:r>
              <a:rPr lang="en-CA" sz="1600" dirty="0" smtClean="0">
                <a:solidFill>
                  <a:prstClr val="black"/>
                </a:solidFill>
              </a:rPr>
              <a:t> Incident Response process </a:t>
            </a:r>
          </a:p>
          <a:p>
            <a:pPr marL="342900" lvl="0" indent="-342900">
              <a:spcBef>
                <a:spcPts val="0"/>
              </a:spcBef>
              <a:buFont typeface="Arial" panose="020B0604020202020204" pitchFamily="34" charset="0"/>
              <a:buChar char="•"/>
            </a:pPr>
            <a:r>
              <a:rPr lang="en-CA" sz="1600" dirty="0" smtClean="0">
                <a:solidFill>
                  <a:prstClr val="black"/>
                </a:solidFill>
              </a:rPr>
              <a:t>Analyst that understand every single step of Incident Response the process</a:t>
            </a:r>
          </a:p>
          <a:p>
            <a:pPr marL="342900" lvl="0" indent="-342900">
              <a:spcBef>
                <a:spcPts val="0"/>
              </a:spcBef>
              <a:buFont typeface="Arial" panose="020B0604020202020204" pitchFamily="34" charset="0"/>
              <a:buChar char="•"/>
            </a:pPr>
            <a:endParaRPr lang="en-CA" sz="1600" dirty="0">
              <a:solidFill>
                <a:prstClr val="black"/>
              </a:solidFill>
            </a:endParaRPr>
          </a:p>
          <a:p>
            <a:pPr lvl="0">
              <a:spcBef>
                <a:spcPts val="0"/>
              </a:spcBef>
            </a:pPr>
            <a:r>
              <a:rPr lang="en-CA" sz="2000" u="sng" dirty="0" smtClean="0">
                <a:solidFill>
                  <a:prstClr val="black"/>
                </a:solidFill>
              </a:rPr>
              <a:t>Most of the time, the first threat hunter is an ex-analyst</a:t>
            </a:r>
            <a:endParaRPr lang="en-CA" sz="2000" u="sng" dirty="0">
              <a:solidFill>
                <a:prstClr val="black"/>
              </a:solidFill>
            </a:endParaRPr>
          </a:p>
        </p:txBody>
      </p:sp>
      <p:pic>
        <p:nvPicPr>
          <p:cNvPr id="2" name="Picture 1"/>
          <p:cNvPicPr>
            <a:picLocks noChangeAspect="1"/>
          </p:cNvPicPr>
          <p:nvPr/>
        </p:nvPicPr>
        <p:blipFill>
          <a:blip r:embed="rId2"/>
          <a:stretch>
            <a:fillRect/>
          </a:stretch>
        </p:blipFill>
        <p:spPr>
          <a:xfrm>
            <a:off x="7685449" y="1789705"/>
            <a:ext cx="3230414" cy="3754382"/>
          </a:xfrm>
          <a:prstGeom prst="rect">
            <a:avLst/>
          </a:prstGeom>
          <a:ln w="25400">
            <a:solidFill>
              <a:srgbClr val="428B91"/>
            </a:solidFill>
          </a:ln>
        </p:spPr>
      </p:pic>
    </p:spTree>
    <p:extLst>
      <p:ext uri="{BB962C8B-B14F-4D97-AF65-F5344CB8AC3E}">
        <p14:creationId xmlns:p14="http://schemas.microsoft.com/office/powerpoint/2010/main" val="24049761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998248" y="2753100"/>
            <a:ext cx="4125515" cy="685347"/>
          </a:xfrm>
        </p:spPr>
        <p:txBody>
          <a:bodyPr/>
          <a:lstStyle/>
          <a:p>
            <a:r>
              <a:rPr lang="en-CA" dirty="0"/>
              <a:t>HIM </a:t>
            </a:r>
            <a:r>
              <a:rPr lang="en-CA" dirty="0" smtClean="0"/>
              <a:t>-1</a:t>
            </a:r>
            <a:endParaRPr lang="en-CA" dirty="0"/>
          </a:p>
        </p:txBody>
      </p:sp>
      <p:sp>
        <p:nvSpPr>
          <p:cNvPr id="12" name="Title 3"/>
          <p:cNvSpPr txBox="1">
            <a:spLocks/>
          </p:cNvSpPr>
          <p:nvPr/>
        </p:nvSpPr>
        <p:spPr>
          <a:xfrm>
            <a:off x="6998247" y="3537869"/>
            <a:ext cx="4125515" cy="685347"/>
          </a:xfrm>
          <a:prstGeom prst="rect">
            <a:avLst/>
          </a:prstGeom>
        </p:spPr>
        <p:txBody>
          <a:bodyPr vert="horz" lIns="91425" tIns="91425" rIns="91425" bIns="91425" rtlCol="0" anchor="b" anchorCtr="0">
            <a:normAutofit/>
          </a:bodyPr>
          <a:lstStyle>
            <a:lvl1pPr lvl="0" algn="ctr" defTabSz="914400" rtl="0" eaLnBrk="1" latinLnBrk="0" hangingPunct="1">
              <a:lnSpc>
                <a:spcPct val="90000"/>
              </a:lnSpc>
              <a:spcBef>
                <a:spcPts val="0"/>
              </a:spcBef>
              <a:buNone/>
              <a:defRPr sz="3600" kern="1200">
                <a:solidFill>
                  <a:schemeClr val="bg1"/>
                </a:solidFill>
                <a:latin typeface="+mj-lt"/>
                <a:ea typeface="+mj-ea"/>
                <a:cs typeface="+mj-cs"/>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r>
              <a:rPr lang="en-CA" dirty="0" smtClean="0"/>
              <a:t>Hunters?</a:t>
            </a:r>
            <a:endParaRPr lang="en-CA" dirty="0"/>
          </a:p>
        </p:txBody>
      </p:sp>
      <p:grpSp>
        <p:nvGrpSpPr>
          <p:cNvPr id="3" name="Group 2"/>
          <p:cNvGrpSpPr/>
          <p:nvPr/>
        </p:nvGrpSpPr>
        <p:grpSpPr>
          <a:xfrm>
            <a:off x="285497" y="2295006"/>
            <a:ext cx="4956460" cy="2286883"/>
            <a:chOff x="285497" y="2295006"/>
            <a:chExt cx="4956460" cy="2286883"/>
          </a:xfrm>
        </p:grpSpPr>
        <p:grpSp>
          <p:nvGrpSpPr>
            <p:cNvPr id="2" name="Group 1"/>
            <p:cNvGrpSpPr/>
            <p:nvPr/>
          </p:nvGrpSpPr>
          <p:grpSpPr>
            <a:xfrm>
              <a:off x="289711" y="2295006"/>
              <a:ext cx="4952246" cy="2286883"/>
              <a:chOff x="289711" y="2295006"/>
              <a:chExt cx="4952246" cy="2286883"/>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1352" t="28209" r="9995" b="7222"/>
              <a:stretch/>
            </p:blipFill>
            <p:spPr>
              <a:xfrm>
                <a:off x="289711" y="2295006"/>
                <a:ext cx="4952246" cy="2286883"/>
              </a:xfrm>
              <a:prstGeom prst="rect">
                <a:avLst/>
              </a:prstGeom>
            </p:spPr>
          </p:pic>
          <p:sp>
            <p:nvSpPr>
              <p:cNvPr id="8" name="Rectangle 7"/>
              <p:cNvSpPr/>
              <p:nvPr/>
            </p:nvSpPr>
            <p:spPr>
              <a:xfrm>
                <a:off x="2376270" y="2370137"/>
                <a:ext cx="2759610" cy="213661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rot="2471366">
                <a:off x="2195765" y="3193658"/>
                <a:ext cx="167527" cy="162141"/>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Isosceles Triangle 9"/>
              <p:cNvSpPr/>
              <p:nvPr/>
            </p:nvSpPr>
            <p:spPr>
              <a:xfrm rot="8453258">
                <a:off x="2225385" y="2948595"/>
                <a:ext cx="265184" cy="332316"/>
              </a:xfrm>
              <a:prstGeom prst="triangle">
                <a:avLst>
                  <a:gd name="adj" fmla="val 78424"/>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1" name="Rectangle 10"/>
            <p:cNvSpPr/>
            <p:nvPr/>
          </p:nvSpPr>
          <p:spPr>
            <a:xfrm>
              <a:off x="285497" y="2370137"/>
              <a:ext cx="979423" cy="213661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p:cNvSpPr/>
            <p:nvPr/>
          </p:nvSpPr>
          <p:spPr>
            <a:xfrm rot="2812842">
              <a:off x="1191940" y="3343170"/>
              <a:ext cx="212124" cy="26418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14"/>
            <p:cNvSpPr/>
            <p:nvPr/>
          </p:nvSpPr>
          <p:spPr>
            <a:xfrm>
              <a:off x="1264920" y="3158557"/>
              <a:ext cx="213166" cy="215674"/>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39797705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Who are they?</a:t>
            </a:r>
            <a:endParaRPr lang="en-CA" dirty="0"/>
          </a:p>
        </p:txBody>
      </p:sp>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3423" t="-1171" r="49728" b="-260"/>
          <a:stretch/>
        </p:blipFill>
        <p:spPr>
          <a:xfrm>
            <a:off x="429370" y="344542"/>
            <a:ext cx="1868557" cy="6168915"/>
          </a:xfrm>
        </p:spPr>
      </p:pic>
      <p:sp>
        <p:nvSpPr>
          <p:cNvPr id="4" name="Text Placeholder 3"/>
          <p:cNvSpPr>
            <a:spLocks noGrp="1"/>
          </p:cNvSpPr>
          <p:nvPr>
            <p:ph type="body" idx="11"/>
          </p:nvPr>
        </p:nvSpPr>
        <p:spPr>
          <a:xfrm>
            <a:off x="3363102" y="1925439"/>
            <a:ext cx="8229899" cy="4206844"/>
          </a:xfrm>
        </p:spPr>
        <p:txBody>
          <a:bodyPr>
            <a:normAutofit/>
          </a:bodyPr>
          <a:lstStyle/>
          <a:p>
            <a:pPr lvl="0"/>
            <a:r>
              <a:rPr lang="en-CA" sz="2000" dirty="0" smtClean="0">
                <a:solidFill>
                  <a:prstClr val="black"/>
                </a:solidFill>
              </a:rPr>
              <a:t>Organization have at least one threat hunting member - at least on their position title ;)</a:t>
            </a:r>
            <a:endParaRPr lang="en-CA" sz="2000" dirty="0">
              <a:solidFill>
                <a:prstClr val="black"/>
              </a:solidFill>
            </a:endParaRPr>
          </a:p>
          <a:p>
            <a:pPr lvl="0"/>
            <a:endParaRPr lang="en-CA" sz="2000" dirty="0">
              <a:solidFill>
                <a:prstClr val="black"/>
              </a:solidFill>
            </a:endParaRPr>
          </a:p>
          <a:p>
            <a:pPr lvl="0"/>
            <a:r>
              <a:rPr lang="en-CA" sz="2000" dirty="0" smtClean="0">
                <a:solidFill>
                  <a:prstClr val="black"/>
                </a:solidFill>
              </a:rPr>
              <a:t>The reason behind hiring the person is often because of the hype of the “threat hunting” buzz words (just like AI, SOAR, E/XDR you named it)</a:t>
            </a:r>
            <a:endParaRPr lang="en-CA" sz="2000" dirty="0">
              <a:solidFill>
                <a:prstClr val="black"/>
              </a:solidFill>
            </a:endParaRPr>
          </a:p>
          <a:p>
            <a:pPr lvl="0"/>
            <a:endParaRPr lang="en-CA" sz="2000" dirty="0">
              <a:solidFill>
                <a:prstClr val="black"/>
              </a:solidFill>
            </a:endParaRPr>
          </a:p>
          <a:p>
            <a:pPr lvl="0"/>
            <a:r>
              <a:rPr lang="en-CA" sz="2000" dirty="0" smtClean="0">
                <a:solidFill>
                  <a:prstClr val="black"/>
                </a:solidFill>
              </a:rPr>
              <a:t>Often the </a:t>
            </a:r>
            <a:r>
              <a:rPr lang="en-CA" sz="2000" b="1" dirty="0" smtClean="0">
                <a:solidFill>
                  <a:prstClr val="black"/>
                </a:solidFill>
              </a:rPr>
              <a:t>organization is not ready </a:t>
            </a:r>
            <a:r>
              <a:rPr lang="en-CA" sz="2000" dirty="0" smtClean="0">
                <a:solidFill>
                  <a:prstClr val="black"/>
                </a:solidFill>
              </a:rPr>
              <a:t>for Threat Hunting itself</a:t>
            </a:r>
          </a:p>
          <a:p>
            <a:pPr marL="800100" lvl="1" indent="-342900">
              <a:buFont typeface="Arial" panose="020B0604020202020204" pitchFamily="34" charset="0"/>
              <a:buChar char="•"/>
            </a:pPr>
            <a:r>
              <a:rPr lang="en-CA" sz="1600" dirty="0" smtClean="0">
                <a:solidFill>
                  <a:prstClr val="black"/>
                </a:solidFill>
              </a:rPr>
              <a:t>No proper consumer, which is SOC 24/7 monitoring</a:t>
            </a:r>
          </a:p>
          <a:p>
            <a:pPr marL="800100" lvl="1" indent="-342900">
              <a:buFont typeface="Arial" panose="020B0604020202020204" pitchFamily="34" charset="0"/>
              <a:buChar char="•"/>
            </a:pPr>
            <a:r>
              <a:rPr lang="en-CA" sz="1600" dirty="0" smtClean="0">
                <a:solidFill>
                  <a:prstClr val="black"/>
                </a:solidFill>
              </a:rPr>
              <a:t>No logging capability inside the organization, even dispersed logging</a:t>
            </a:r>
          </a:p>
          <a:p>
            <a:pPr marL="800100" lvl="1" indent="-342900">
              <a:buFont typeface="Arial" panose="020B0604020202020204" pitchFamily="34" charset="0"/>
              <a:buChar char="•"/>
            </a:pPr>
            <a:r>
              <a:rPr lang="en-CA" sz="1600" dirty="0" smtClean="0">
                <a:solidFill>
                  <a:prstClr val="black"/>
                </a:solidFill>
              </a:rPr>
              <a:t>Tons of expensive security tools with bad configuration</a:t>
            </a:r>
          </a:p>
          <a:p>
            <a:pPr marL="800100" lvl="1" indent="-342900">
              <a:buFont typeface="Arial" panose="020B0604020202020204" pitchFamily="34" charset="0"/>
              <a:buChar char="•"/>
            </a:pPr>
            <a:r>
              <a:rPr lang="en-CA" sz="1600" dirty="0" smtClean="0">
                <a:solidFill>
                  <a:prstClr val="black"/>
                </a:solidFill>
              </a:rPr>
              <a:t>No infrastructure and engineering team to help Threat Hunting operation</a:t>
            </a:r>
          </a:p>
          <a:p>
            <a:pPr lvl="0"/>
            <a:endParaRPr lang="en-CA" sz="1600" dirty="0">
              <a:solidFill>
                <a:prstClr val="black"/>
              </a:solidFill>
            </a:endParaRPr>
          </a:p>
        </p:txBody>
      </p:sp>
    </p:spTree>
    <p:extLst>
      <p:ext uri="{BB962C8B-B14F-4D97-AF65-F5344CB8AC3E}">
        <p14:creationId xmlns:p14="http://schemas.microsoft.com/office/powerpoint/2010/main" val="20223225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370959" y="1959570"/>
            <a:ext cx="7450082" cy="732011"/>
          </a:xfrm>
        </p:spPr>
        <p:txBody>
          <a:bodyPr/>
          <a:lstStyle/>
          <a:p>
            <a:r>
              <a:rPr lang="en-CA" dirty="0" smtClean="0"/>
              <a:t>Disclaimer!</a:t>
            </a:r>
            <a:endParaRPr lang="en-CA" dirty="0"/>
          </a:p>
        </p:txBody>
      </p:sp>
      <p:sp>
        <p:nvSpPr>
          <p:cNvPr id="6" name="Text Placeholder 4">
            <a:extLst>
              <a:ext uri="{FF2B5EF4-FFF2-40B4-BE49-F238E27FC236}">
                <a16:creationId xmlns:a16="http://schemas.microsoft.com/office/drawing/2014/main" id="{ACE76C57-5F70-4975-864B-3239EADA3284}"/>
              </a:ext>
            </a:extLst>
          </p:cNvPr>
          <p:cNvSpPr txBox="1">
            <a:spLocks/>
          </p:cNvSpPr>
          <p:nvPr/>
        </p:nvSpPr>
        <p:spPr>
          <a:xfrm>
            <a:off x="1343890" y="2993131"/>
            <a:ext cx="9531927" cy="167584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CA" dirty="0" smtClean="0">
                <a:solidFill>
                  <a:schemeClr val="bg1"/>
                </a:solidFill>
              </a:rPr>
              <a:t>The views</a:t>
            </a:r>
            <a:r>
              <a:rPr lang="en-CA" dirty="0">
                <a:solidFill>
                  <a:schemeClr val="bg1"/>
                </a:solidFill>
              </a:rPr>
              <a:t>, thoughts, and opinions expressed in </a:t>
            </a:r>
            <a:r>
              <a:rPr lang="en-CA" dirty="0" smtClean="0">
                <a:solidFill>
                  <a:schemeClr val="bg1"/>
                </a:solidFill>
              </a:rPr>
              <a:t>this presentation belong </a:t>
            </a:r>
            <a:r>
              <a:rPr lang="en-CA" dirty="0">
                <a:solidFill>
                  <a:schemeClr val="bg1"/>
                </a:solidFill>
              </a:rPr>
              <a:t>solely to the </a:t>
            </a:r>
            <a:r>
              <a:rPr lang="en-CA" dirty="0" smtClean="0">
                <a:solidFill>
                  <a:schemeClr val="bg1"/>
                </a:solidFill>
              </a:rPr>
              <a:t>author, and </a:t>
            </a:r>
            <a:r>
              <a:rPr lang="en-CA" dirty="0">
                <a:solidFill>
                  <a:schemeClr val="bg1"/>
                </a:solidFill>
              </a:rPr>
              <a:t>not necessarily to the author's employer, organization, committee or other </a:t>
            </a:r>
            <a:r>
              <a:rPr lang="en-CA" dirty="0" smtClean="0">
                <a:solidFill>
                  <a:schemeClr val="bg1"/>
                </a:solidFill>
              </a:rPr>
              <a:t>group/individual</a:t>
            </a:r>
            <a:endParaRPr lang="en" dirty="0">
              <a:solidFill>
                <a:schemeClr val="bg1"/>
              </a:solidFill>
            </a:endParaRPr>
          </a:p>
        </p:txBody>
      </p:sp>
    </p:spTree>
    <p:extLst>
      <p:ext uri="{BB962C8B-B14F-4D97-AF65-F5344CB8AC3E}">
        <p14:creationId xmlns:p14="http://schemas.microsoft.com/office/powerpoint/2010/main" val="1371775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indefinite" fill="hold" grpId="0" nodeType="withEffect">
                                  <p:stCondLst>
                                    <p:cond delay="0"/>
                                  </p:stCondLst>
                                  <p:endCondLst>
                                    <p:cond evt="onNext" delay="0">
                                      <p:tgtEl>
                                        <p:sldTgt/>
                                      </p:tgtEl>
                                    </p:cond>
                                  </p:end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Do they even know what Threat Hunting is?</a:t>
            </a:r>
            <a:endParaRPr lang="en-CA" dirty="0"/>
          </a:p>
        </p:txBody>
      </p:sp>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3423" t="-1171" r="49728" b="-260"/>
          <a:stretch/>
        </p:blipFill>
        <p:spPr>
          <a:xfrm>
            <a:off x="429370" y="344542"/>
            <a:ext cx="1868557" cy="6168915"/>
          </a:xfrm>
        </p:spPr>
      </p:pic>
      <p:sp>
        <p:nvSpPr>
          <p:cNvPr id="4" name="Text Placeholder 3"/>
          <p:cNvSpPr>
            <a:spLocks noGrp="1"/>
          </p:cNvSpPr>
          <p:nvPr>
            <p:ph type="body" idx="11"/>
          </p:nvPr>
        </p:nvSpPr>
        <p:spPr>
          <a:xfrm>
            <a:off x="3363102" y="1925439"/>
            <a:ext cx="8571723" cy="4206844"/>
          </a:xfrm>
        </p:spPr>
        <p:txBody>
          <a:bodyPr>
            <a:normAutofit/>
          </a:bodyPr>
          <a:lstStyle/>
          <a:p>
            <a:pPr lvl="0"/>
            <a:r>
              <a:rPr lang="en-CA" sz="2000" dirty="0" smtClean="0">
                <a:solidFill>
                  <a:prstClr val="black"/>
                </a:solidFill>
              </a:rPr>
              <a:t>No! They have </a:t>
            </a:r>
            <a:r>
              <a:rPr lang="en-CA" sz="2000" dirty="0">
                <a:solidFill>
                  <a:prstClr val="black"/>
                </a:solidFill>
              </a:rPr>
              <a:t>little to </a:t>
            </a:r>
            <a:r>
              <a:rPr lang="en-CA" sz="2000" b="1" dirty="0">
                <a:solidFill>
                  <a:prstClr val="black"/>
                </a:solidFill>
              </a:rPr>
              <a:t>no understanding</a:t>
            </a:r>
            <a:r>
              <a:rPr lang="en-CA" sz="2000" dirty="0">
                <a:solidFill>
                  <a:prstClr val="black"/>
                </a:solidFill>
              </a:rPr>
              <a:t> of what threat hunting actually </a:t>
            </a:r>
            <a:r>
              <a:rPr lang="en-CA" sz="2000" dirty="0" smtClean="0">
                <a:solidFill>
                  <a:prstClr val="black"/>
                </a:solidFill>
              </a:rPr>
              <a:t>is</a:t>
            </a:r>
          </a:p>
          <a:p>
            <a:pPr lvl="0"/>
            <a:endParaRPr lang="en-CA" sz="2000" dirty="0">
              <a:solidFill>
                <a:prstClr val="black"/>
              </a:solidFill>
            </a:endParaRPr>
          </a:p>
          <a:p>
            <a:pPr lvl="0"/>
            <a:r>
              <a:rPr lang="en-CA" sz="2000" dirty="0" smtClean="0">
                <a:solidFill>
                  <a:prstClr val="black"/>
                </a:solidFill>
              </a:rPr>
              <a:t>Mistaken what a threat hunting role is!</a:t>
            </a:r>
          </a:p>
          <a:p>
            <a:pPr lvl="0"/>
            <a:endParaRPr lang="en-CA" sz="2000" dirty="0" smtClean="0">
              <a:solidFill>
                <a:prstClr val="black"/>
              </a:solidFill>
            </a:endParaRPr>
          </a:p>
          <a:p>
            <a:pPr lvl="0"/>
            <a:r>
              <a:rPr lang="en-CA" sz="2000" dirty="0" smtClean="0">
                <a:solidFill>
                  <a:prstClr val="black"/>
                </a:solidFill>
              </a:rPr>
              <a:t>Common </a:t>
            </a:r>
            <a:r>
              <a:rPr lang="en-CA" sz="2000" b="1" dirty="0" smtClean="0">
                <a:solidFill>
                  <a:prstClr val="black"/>
                </a:solidFill>
              </a:rPr>
              <a:t>assignment mistakes </a:t>
            </a:r>
            <a:r>
              <a:rPr lang="en-CA" sz="2000" dirty="0">
                <a:solidFill>
                  <a:prstClr val="black"/>
                </a:solidFill>
              </a:rPr>
              <a:t>such as:</a:t>
            </a:r>
          </a:p>
          <a:p>
            <a:pPr marL="800100" lvl="1" indent="-342900">
              <a:buFont typeface="Arial" panose="020B0604020202020204" pitchFamily="34" charset="0"/>
              <a:buChar char="•"/>
            </a:pPr>
            <a:r>
              <a:rPr lang="en-CA" sz="1600" dirty="0">
                <a:solidFill>
                  <a:prstClr val="black"/>
                </a:solidFill>
              </a:rPr>
              <a:t>Threat Hunter performing Threat Intel work all the time</a:t>
            </a:r>
          </a:p>
          <a:p>
            <a:pPr marL="800100" lvl="1" indent="-342900">
              <a:buFont typeface="Arial" panose="020B0604020202020204" pitchFamily="34" charset="0"/>
              <a:buChar char="•"/>
            </a:pPr>
            <a:r>
              <a:rPr lang="en-CA" sz="1600" dirty="0">
                <a:solidFill>
                  <a:prstClr val="black"/>
                </a:solidFill>
              </a:rPr>
              <a:t>Threat Hunter acting as SOC’s </a:t>
            </a:r>
            <a:r>
              <a:rPr lang="en-CA" sz="1600" dirty="0" smtClean="0">
                <a:solidFill>
                  <a:prstClr val="black"/>
                </a:solidFill>
              </a:rPr>
              <a:t>L3/L4, majority working on Incident Response while </a:t>
            </a:r>
            <a:r>
              <a:rPr lang="en-CA" sz="1600" dirty="0">
                <a:solidFill>
                  <a:prstClr val="black"/>
                </a:solidFill>
              </a:rPr>
              <a:t>sometimes performing </a:t>
            </a:r>
            <a:r>
              <a:rPr lang="en-CA" sz="1600" dirty="0" smtClean="0">
                <a:solidFill>
                  <a:prstClr val="black"/>
                </a:solidFill>
              </a:rPr>
              <a:t>hunts</a:t>
            </a:r>
            <a:endParaRPr lang="en-CA" sz="1600" dirty="0">
              <a:solidFill>
                <a:prstClr val="black"/>
              </a:solidFill>
            </a:endParaRPr>
          </a:p>
          <a:p>
            <a:pPr marL="800100" lvl="1" indent="-342900">
              <a:buFont typeface="Arial" panose="020B0604020202020204" pitchFamily="34" charset="0"/>
              <a:buChar char="•"/>
            </a:pPr>
            <a:r>
              <a:rPr lang="en-CA" sz="1600" dirty="0">
                <a:solidFill>
                  <a:prstClr val="black"/>
                </a:solidFill>
              </a:rPr>
              <a:t>Threat Hunter but </a:t>
            </a:r>
            <a:r>
              <a:rPr lang="en-CA" sz="1600" dirty="0" smtClean="0">
                <a:solidFill>
                  <a:prstClr val="black"/>
                </a:solidFill>
              </a:rPr>
              <a:t>working more </a:t>
            </a:r>
            <a:r>
              <a:rPr lang="en-CA" sz="1600" dirty="0">
                <a:solidFill>
                  <a:prstClr val="black"/>
                </a:solidFill>
              </a:rPr>
              <a:t>on tuning vendor </a:t>
            </a:r>
            <a:r>
              <a:rPr lang="en-CA" sz="1600" dirty="0" smtClean="0">
                <a:solidFill>
                  <a:prstClr val="black"/>
                </a:solidFill>
              </a:rPr>
              <a:t>tools, </a:t>
            </a:r>
            <a:r>
              <a:rPr lang="en-CA" sz="1600" dirty="0">
                <a:solidFill>
                  <a:prstClr val="black"/>
                </a:solidFill>
              </a:rPr>
              <a:t>their work is more in engineering side than the </a:t>
            </a:r>
            <a:r>
              <a:rPr lang="en-CA" sz="1600" dirty="0" smtClean="0">
                <a:solidFill>
                  <a:prstClr val="black"/>
                </a:solidFill>
              </a:rPr>
              <a:t>hunting/research side</a:t>
            </a:r>
            <a:endParaRPr lang="en-CA" sz="1600" dirty="0">
              <a:solidFill>
                <a:prstClr val="black"/>
              </a:solidFill>
            </a:endParaRPr>
          </a:p>
        </p:txBody>
      </p:sp>
    </p:spTree>
    <p:extLst>
      <p:ext uri="{BB962C8B-B14F-4D97-AF65-F5344CB8AC3E}">
        <p14:creationId xmlns:p14="http://schemas.microsoft.com/office/powerpoint/2010/main" val="4982256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829341" y="958449"/>
            <a:ext cx="10473069" cy="57263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3200" dirty="0" smtClean="0"/>
              <a:t>Getting out of HIM -1</a:t>
            </a:r>
            <a:endParaRPr lang="en-CA" sz="3200" dirty="0"/>
          </a:p>
        </p:txBody>
      </p:sp>
      <p:sp>
        <p:nvSpPr>
          <p:cNvPr id="6" name="Text Placeholder 3"/>
          <p:cNvSpPr txBox="1">
            <a:spLocks/>
          </p:cNvSpPr>
          <p:nvPr/>
        </p:nvSpPr>
        <p:spPr>
          <a:xfrm>
            <a:off x="829342" y="1789705"/>
            <a:ext cx="7257384" cy="4238956"/>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sz="2000" dirty="0" smtClean="0"/>
              <a:t>Don’t jump to the Threat Hunting boat too quick!</a:t>
            </a:r>
          </a:p>
          <a:p>
            <a:endParaRPr lang="en-CA" sz="2000" dirty="0"/>
          </a:p>
          <a:p>
            <a:r>
              <a:rPr lang="en-CA" sz="2000" dirty="0" smtClean="0"/>
              <a:t>Be a mature SOC first and then start thinking about building a Threat Hunting team </a:t>
            </a:r>
          </a:p>
          <a:p>
            <a:pPr marL="800100" lvl="1" indent="-342900">
              <a:buFont typeface="Arial" panose="020B0604020202020204" pitchFamily="34" charset="0"/>
              <a:buChar char="•"/>
            </a:pPr>
            <a:r>
              <a:rPr lang="en-CA" sz="1600" dirty="0" smtClean="0"/>
              <a:t>Promote your best Analyst to be your first ever Threat Hunter! </a:t>
            </a:r>
          </a:p>
          <a:p>
            <a:pPr marL="800100" lvl="1" indent="-342900">
              <a:buFont typeface="Arial" panose="020B0604020202020204" pitchFamily="34" charset="0"/>
              <a:buChar char="•"/>
            </a:pPr>
            <a:r>
              <a:rPr lang="en-CA" sz="1600" dirty="0" smtClean="0"/>
              <a:t>Prepare your infrastructure and tools for Threat Hunting operation</a:t>
            </a:r>
          </a:p>
          <a:p>
            <a:endParaRPr lang="en-CA" sz="2000" dirty="0"/>
          </a:p>
          <a:p>
            <a:r>
              <a:rPr lang="en-CA" sz="2000" dirty="0" smtClean="0"/>
              <a:t>Inform yourself on Threat Hunting practices </a:t>
            </a:r>
          </a:p>
          <a:p>
            <a:pPr marL="800100" lvl="1" indent="-342900">
              <a:buFont typeface="Arial" panose="020B0604020202020204" pitchFamily="34" charset="0"/>
              <a:buChar char="•"/>
            </a:pPr>
            <a:r>
              <a:rPr lang="en-CA" sz="1600" dirty="0" smtClean="0"/>
              <a:t>Threat Hunting case study or presentation (there’s million of them, literally!) </a:t>
            </a:r>
          </a:p>
          <a:p>
            <a:pPr marL="800100" lvl="1" indent="-342900">
              <a:buFont typeface="Arial" panose="020B0604020202020204" pitchFamily="34" charset="0"/>
              <a:buChar char="•"/>
            </a:pPr>
            <a:r>
              <a:rPr lang="en-CA" sz="1600" dirty="0" smtClean="0"/>
              <a:t>Use </a:t>
            </a:r>
            <a:r>
              <a:rPr lang="en-CA" sz="1600" dirty="0"/>
              <a:t>common frameworks to start Threat Hunting such as HMM, hunting cycle or pyramid of pain</a:t>
            </a:r>
            <a:r>
              <a:rPr lang="en-CA" sz="1600" dirty="0" smtClean="0"/>
              <a:t>.</a:t>
            </a:r>
            <a:endParaRPr lang="en-CA" sz="1600" dirty="0"/>
          </a:p>
          <a:p>
            <a:pPr marL="800100" lvl="1" indent="-342900">
              <a:buFont typeface="Arial" panose="020B0604020202020204" pitchFamily="34" charset="0"/>
              <a:buChar char="•"/>
            </a:pPr>
            <a:r>
              <a:rPr lang="en-CA" sz="1600" dirty="0" smtClean="0"/>
              <a:t>Ask for help when needed, either from community, hire seasoned TH team leader, or pay Consulting firms to do the job!</a:t>
            </a:r>
          </a:p>
          <a:p>
            <a:pPr marL="342900" indent="-342900">
              <a:buFont typeface="Arial" panose="020B0604020202020204" pitchFamily="34" charset="0"/>
              <a:buChar char="•"/>
            </a:pPr>
            <a:endParaRPr lang="en-CA" sz="2000" dirty="0"/>
          </a:p>
        </p:txBody>
      </p:sp>
      <p:pic>
        <p:nvPicPr>
          <p:cNvPr id="2" name="Picture 1"/>
          <p:cNvPicPr>
            <a:picLocks noChangeAspect="1"/>
          </p:cNvPicPr>
          <p:nvPr/>
        </p:nvPicPr>
        <p:blipFill>
          <a:blip r:embed="rId2"/>
          <a:stretch>
            <a:fillRect/>
          </a:stretch>
        </p:blipFill>
        <p:spPr>
          <a:xfrm>
            <a:off x="8086726" y="1789705"/>
            <a:ext cx="3460204" cy="3508207"/>
          </a:xfrm>
          <a:prstGeom prst="rect">
            <a:avLst/>
          </a:prstGeom>
          <a:ln w="25400">
            <a:solidFill>
              <a:srgbClr val="428B91"/>
            </a:solidFill>
          </a:ln>
        </p:spPr>
      </p:pic>
    </p:spTree>
    <p:extLst>
      <p:ext uri="{BB962C8B-B14F-4D97-AF65-F5344CB8AC3E}">
        <p14:creationId xmlns:p14="http://schemas.microsoft.com/office/powerpoint/2010/main" val="10262230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998248" y="2753100"/>
            <a:ext cx="4125515" cy="685347"/>
          </a:xfrm>
        </p:spPr>
        <p:txBody>
          <a:bodyPr/>
          <a:lstStyle/>
          <a:p>
            <a:r>
              <a:rPr lang="en-CA" dirty="0"/>
              <a:t>HIM </a:t>
            </a:r>
            <a:r>
              <a:rPr lang="en-CA" dirty="0" smtClean="0"/>
              <a:t>-2</a:t>
            </a:r>
            <a:endParaRPr lang="en-CA" dirty="0"/>
          </a:p>
        </p:txBody>
      </p:sp>
      <p:sp>
        <p:nvSpPr>
          <p:cNvPr id="12" name="Title 3"/>
          <p:cNvSpPr txBox="1">
            <a:spLocks/>
          </p:cNvSpPr>
          <p:nvPr/>
        </p:nvSpPr>
        <p:spPr>
          <a:xfrm>
            <a:off x="6998247" y="3537869"/>
            <a:ext cx="4125515" cy="685347"/>
          </a:xfrm>
          <a:prstGeom prst="rect">
            <a:avLst/>
          </a:prstGeom>
        </p:spPr>
        <p:txBody>
          <a:bodyPr vert="horz" lIns="91425" tIns="91425" rIns="91425" bIns="91425" rtlCol="0" anchor="b" anchorCtr="0">
            <a:normAutofit/>
          </a:bodyPr>
          <a:lstStyle>
            <a:lvl1pPr lvl="0" algn="ctr" defTabSz="914400" rtl="0" eaLnBrk="1" latinLnBrk="0" hangingPunct="1">
              <a:lnSpc>
                <a:spcPct val="90000"/>
              </a:lnSpc>
              <a:spcBef>
                <a:spcPts val="0"/>
              </a:spcBef>
              <a:buNone/>
              <a:defRPr sz="3600" kern="1200">
                <a:solidFill>
                  <a:schemeClr val="bg1"/>
                </a:solidFill>
                <a:latin typeface="+mj-lt"/>
                <a:ea typeface="+mj-ea"/>
                <a:cs typeface="+mj-cs"/>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r>
              <a:rPr lang="en-CA" dirty="0"/>
              <a:t>Confused hunters</a:t>
            </a:r>
          </a:p>
        </p:txBody>
      </p:sp>
      <p:grpSp>
        <p:nvGrpSpPr>
          <p:cNvPr id="5" name="Group 4"/>
          <p:cNvGrpSpPr/>
          <p:nvPr/>
        </p:nvGrpSpPr>
        <p:grpSpPr>
          <a:xfrm>
            <a:off x="285497" y="2295006"/>
            <a:ext cx="4956460" cy="2286883"/>
            <a:chOff x="285497" y="2295006"/>
            <a:chExt cx="4956460" cy="2286883"/>
          </a:xfrm>
        </p:grpSpPr>
        <p:grpSp>
          <p:nvGrpSpPr>
            <p:cNvPr id="2" name="Group 1"/>
            <p:cNvGrpSpPr/>
            <p:nvPr/>
          </p:nvGrpSpPr>
          <p:grpSpPr>
            <a:xfrm>
              <a:off x="289711" y="2295006"/>
              <a:ext cx="4952246" cy="2286883"/>
              <a:chOff x="289711" y="2295006"/>
              <a:chExt cx="4952246" cy="2286883"/>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1352" t="28209" r="9995" b="7222"/>
              <a:stretch/>
            </p:blipFill>
            <p:spPr>
              <a:xfrm>
                <a:off x="289711" y="2295006"/>
                <a:ext cx="4952246" cy="2286883"/>
              </a:xfrm>
              <a:prstGeom prst="rect">
                <a:avLst/>
              </a:prstGeom>
            </p:spPr>
          </p:pic>
          <p:sp>
            <p:nvSpPr>
              <p:cNvPr id="8" name="Rectangle 7"/>
              <p:cNvSpPr/>
              <p:nvPr/>
            </p:nvSpPr>
            <p:spPr>
              <a:xfrm>
                <a:off x="3256158" y="2345429"/>
                <a:ext cx="1868292" cy="213661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rot="2471366">
                <a:off x="2079012" y="3349019"/>
                <a:ext cx="310464" cy="162141"/>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Isosceles Triangle 9"/>
              <p:cNvSpPr/>
              <p:nvPr/>
            </p:nvSpPr>
            <p:spPr>
              <a:xfrm rot="8452456">
                <a:off x="3094214" y="3557157"/>
                <a:ext cx="312961" cy="363737"/>
              </a:xfrm>
              <a:prstGeom prst="triangle">
                <a:avLst>
                  <a:gd name="adj" fmla="val 78424"/>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1" name="Rectangle 10"/>
            <p:cNvSpPr/>
            <p:nvPr/>
          </p:nvSpPr>
          <p:spPr>
            <a:xfrm>
              <a:off x="285497" y="2370137"/>
              <a:ext cx="1881441" cy="213661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14"/>
            <p:cNvSpPr/>
            <p:nvPr/>
          </p:nvSpPr>
          <p:spPr>
            <a:xfrm>
              <a:off x="1264920" y="3158557"/>
              <a:ext cx="213166" cy="215674"/>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p:cNvSpPr/>
            <p:nvPr/>
          </p:nvSpPr>
          <p:spPr>
            <a:xfrm rot="5223601">
              <a:off x="2043064" y="3545399"/>
              <a:ext cx="368216" cy="162141"/>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211000222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Who are they?</a:t>
            </a:r>
            <a:endParaRPr lang="en-CA" dirty="0"/>
          </a:p>
        </p:txBody>
      </p:sp>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49913" t="-779" r="33166" b="-652"/>
          <a:stretch/>
        </p:blipFill>
        <p:spPr>
          <a:xfrm>
            <a:off x="445273" y="344542"/>
            <a:ext cx="1876508" cy="6168915"/>
          </a:xfrm>
        </p:spPr>
      </p:pic>
      <p:sp>
        <p:nvSpPr>
          <p:cNvPr id="4" name="Text Placeholder 3"/>
          <p:cNvSpPr>
            <a:spLocks noGrp="1"/>
          </p:cNvSpPr>
          <p:nvPr>
            <p:ph type="body" idx="11"/>
          </p:nvPr>
        </p:nvSpPr>
        <p:spPr>
          <a:xfrm>
            <a:off x="3363102" y="1925439"/>
            <a:ext cx="8229899" cy="4206844"/>
          </a:xfrm>
        </p:spPr>
        <p:txBody>
          <a:bodyPr>
            <a:normAutofit/>
          </a:bodyPr>
          <a:lstStyle/>
          <a:p>
            <a:r>
              <a:rPr lang="en-CA" sz="2000" dirty="0" smtClean="0"/>
              <a:t>Have dedicated personnel(s), with the right tasks and skill set</a:t>
            </a:r>
          </a:p>
          <a:p>
            <a:endParaRPr lang="en-CA" sz="2000" dirty="0"/>
          </a:p>
          <a:p>
            <a:r>
              <a:rPr lang="en-CA" sz="2000" dirty="0" smtClean="0"/>
              <a:t>Management understand the Threat Hunting role and requirements </a:t>
            </a:r>
          </a:p>
          <a:p>
            <a:endParaRPr lang="en-CA" sz="2000" dirty="0"/>
          </a:p>
          <a:p>
            <a:r>
              <a:rPr lang="en-CA" sz="2000" dirty="0" smtClean="0"/>
              <a:t>But!</a:t>
            </a:r>
          </a:p>
          <a:p>
            <a:endParaRPr lang="en-CA" sz="2000" dirty="0"/>
          </a:p>
          <a:p>
            <a:r>
              <a:rPr lang="en-CA" sz="2000" dirty="0" smtClean="0"/>
              <a:t>Although their position are dedicated they are </a:t>
            </a:r>
            <a:r>
              <a:rPr lang="en-CA" sz="2000" b="1" dirty="0" smtClean="0"/>
              <a:t>disorganized</a:t>
            </a:r>
            <a:r>
              <a:rPr lang="en-CA" sz="2000" dirty="0" smtClean="0"/>
              <a:t>, the hunters still perform ad-hoc like hunting operation</a:t>
            </a:r>
          </a:p>
          <a:p>
            <a:pPr marL="800100" lvl="1" indent="-342900">
              <a:buFont typeface="Arial" panose="020B0604020202020204" pitchFamily="34" charset="0"/>
              <a:buChar char="•"/>
            </a:pPr>
            <a:r>
              <a:rPr lang="en-CA" sz="1600" dirty="0" smtClean="0"/>
              <a:t>No structured process to be followed – each member have their own way</a:t>
            </a:r>
          </a:p>
          <a:p>
            <a:pPr marL="800100" lvl="1" indent="-342900">
              <a:buFont typeface="Arial" panose="020B0604020202020204" pitchFamily="34" charset="0"/>
              <a:buChar char="•"/>
            </a:pPr>
            <a:r>
              <a:rPr lang="en-CA" sz="1600" dirty="0" smtClean="0"/>
              <a:t>No clear goal of hunting (creating detection? gap analysis? </a:t>
            </a:r>
            <a:r>
              <a:rPr lang="en-CA" sz="1600" dirty="0"/>
              <a:t>e</a:t>
            </a:r>
            <a:r>
              <a:rPr lang="en-CA" sz="1600" dirty="0" smtClean="0"/>
              <a:t>tc.)</a:t>
            </a:r>
          </a:p>
          <a:p>
            <a:endParaRPr lang="en-CA" sz="2000" dirty="0" smtClean="0"/>
          </a:p>
          <a:p>
            <a:r>
              <a:rPr lang="en-CA" sz="2000" dirty="0" smtClean="0"/>
              <a:t>No documentation on hunting that has been completed</a:t>
            </a:r>
          </a:p>
          <a:p>
            <a:pPr marL="800100" lvl="1" indent="-342900">
              <a:buFont typeface="Arial" panose="020B0604020202020204" pitchFamily="34" charset="0"/>
              <a:buChar char="•"/>
            </a:pPr>
            <a:r>
              <a:rPr lang="en-CA" sz="1600" dirty="0" smtClean="0"/>
              <a:t>Consequences? Different members might perform the same hunt because of disorganization!</a:t>
            </a:r>
          </a:p>
          <a:p>
            <a:pPr marL="800100" lvl="1" indent="-342900">
              <a:buFont typeface="Arial" panose="020B0604020202020204" pitchFamily="34" charset="0"/>
              <a:buChar char="•"/>
            </a:pPr>
            <a:r>
              <a:rPr lang="en-CA" sz="1600" dirty="0" smtClean="0"/>
              <a:t>Or worst, same member perform the same hunt twice…</a:t>
            </a:r>
            <a:endParaRPr lang="en-CA" sz="1600" dirty="0"/>
          </a:p>
        </p:txBody>
      </p:sp>
    </p:spTree>
    <p:extLst>
      <p:ext uri="{BB962C8B-B14F-4D97-AF65-F5344CB8AC3E}">
        <p14:creationId xmlns:p14="http://schemas.microsoft.com/office/powerpoint/2010/main" val="87845806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Planning and Prioritization </a:t>
            </a:r>
            <a:endParaRPr lang="en-CA" dirty="0"/>
          </a:p>
        </p:txBody>
      </p:sp>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49913" t="-779" r="33166" b="-652"/>
          <a:stretch/>
        </p:blipFill>
        <p:spPr>
          <a:xfrm>
            <a:off x="445273" y="344542"/>
            <a:ext cx="1876508" cy="6168915"/>
          </a:xfrm>
        </p:spPr>
      </p:pic>
      <p:sp>
        <p:nvSpPr>
          <p:cNvPr id="4" name="Text Placeholder 3"/>
          <p:cNvSpPr>
            <a:spLocks noGrp="1"/>
          </p:cNvSpPr>
          <p:nvPr>
            <p:ph type="body" idx="11"/>
          </p:nvPr>
        </p:nvSpPr>
        <p:spPr>
          <a:xfrm>
            <a:off x="3363102" y="1925439"/>
            <a:ext cx="8229899" cy="4206844"/>
          </a:xfrm>
        </p:spPr>
        <p:txBody>
          <a:bodyPr>
            <a:normAutofit lnSpcReduction="10000"/>
          </a:bodyPr>
          <a:lstStyle/>
          <a:p>
            <a:r>
              <a:rPr lang="en-CA" sz="2000" dirty="0" smtClean="0"/>
              <a:t>Limited to </a:t>
            </a:r>
            <a:r>
              <a:rPr lang="en-CA" sz="2000" b="1" dirty="0" smtClean="0"/>
              <a:t>no planning and prioritization </a:t>
            </a:r>
          </a:p>
          <a:p>
            <a:endParaRPr lang="en-CA" sz="2000" dirty="0"/>
          </a:p>
          <a:p>
            <a:r>
              <a:rPr lang="en-CA" sz="2000" dirty="0" smtClean="0"/>
              <a:t>Not following any framework for coverage planning</a:t>
            </a:r>
          </a:p>
          <a:p>
            <a:pPr marL="800100" lvl="1" indent="-342900">
              <a:buFont typeface="Arial" panose="020B0604020202020204" pitchFamily="34" charset="0"/>
              <a:buChar char="•"/>
            </a:pPr>
            <a:r>
              <a:rPr lang="en-CA" sz="1600" dirty="0" smtClean="0"/>
              <a:t>Coverage framework will help you set your goal and to plan it!</a:t>
            </a:r>
          </a:p>
          <a:p>
            <a:pPr marL="800100" lvl="1" indent="-342900">
              <a:buFont typeface="Arial" panose="020B0604020202020204" pitchFamily="34" charset="0"/>
              <a:buChar char="•"/>
            </a:pPr>
            <a:r>
              <a:rPr lang="en-CA" sz="1600" dirty="0" smtClean="0"/>
              <a:t>MITRE ATT&amp;CK framework is the most comprehensive out there</a:t>
            </a:r>
          </a:p>
          <a:p>
            <a:pPr marL="800100" lvl="1" indent="-342900">
              <a:buFont typeface="Arial" panose="020B0604020202020204" pitchFamily="34" charset="0"/>
              <a:buChar char="•"/>
            </a:pPr>
            <a:r>
              <a:rPr lang="en-CA" sz="1600" dirty="0" smtClean="0"/>
              <a:t>You can have your own framework e.g. fed from Threat Intel or Risk Assessment teams</a:t>
            </a:r>
          </a:p>
          <a:p>
            <a:endParaRPr lang="en-CA" sz="2000" dirty="0" smtClean="0"/>
          </a:p>
          <a:p>
            <a:r>
              <a:rPr lang="en-CA" sz="2000" dirty="0" smtClean="0"/>
              <a:t>Taking “raw” framework for their planning and prioritization </a:t>
            </a:r>
          </a:p>
          <a:p>
            <a:pPr marL="800100" lvl="1" indent="-342900">
              <a:buFont typeface="Arial" panose="020B0604020202020204" pitchFamily="34" charset="0"/>
              <a:buChar char="•"/>
            </a:pPr>
            <a:r>
              <a:rPr lang="en-CA" sz="1600" dirty="0" smtClean="0"/>
              <a:t>Aim to cover all of the framework they are following</a:t>
            </a:r>
          </a:p>
          <a:p>
            <a:pPr marL="800100" lvl="1" indent="-342900">
              <a:buFont typeface="Arial" panose="020B0604020202020204" pitchFamily="34" charset="0"/>
              <a:buChar char="•"/>
            </a:pPr>
            <a:r>
              <a:rPr lang="en-CA" sz="1600" dirty="0"/>
              <a:t>e.g. Using MITRE ATT&amp;CK </a:t>
            </a:r>
            <a:r>
              <a:rPr lang="en-CA" sz="1600" dirty="0" smtClean="0"/>
              <a:t>framework </a:t>
            </a:r>
            <a:r>
              <a:rPr lang="en-CA" sz="1600" dirty="0"/>
              <a:t>“alphabetically”</a:t>
            </a:r>
          </a:p>
          <a:p>
            <a:pPr marL="800100" lvl="1" indent="-342900">
              <a:buFont typeface="Arial" panose="020B0604020202020204" pitchFamily="34" charset="0"/>
              <a:buChar char="•"/>
            </a:pPr>
            <a:r>
              <a:rPr lang="en-CA" sz="1600" dirty="0" smtClean="0"/>
              <a:t>They should’ve look in to their environment and ask question is this ATT&amp;CK technique important and applicable for my organization?</a:t>
            </a:r>
          </a:p>
          <a:p>
            <a:pPr marL="800100" lvl="1" indent="-342900">
              <a:buFont typeface="Arial" panose="020B0604020202020204" pitchFamily="34" charset="0"/>
              <a:buChar char="•"/>
            </a:pPr>
            <a:endParaRPr lang="en-CA" sz="1600" dirty="0" smtClean="0"/>
          </a:p>
          <a:p>
            <a:r>
              <a:rPr lang="en-CA" sz="2000" dirty="0" smtClean="0"/>
              <a:t>Prioritizing the wrong things</a:t>
            </a:r>
          </a:p>
          <a:p>
            <a:pPr marL="800100" lvl="1" indent="-342900">
              <a:buFont typeface="Arial" panose="020B0604020202020204" pitchFamily="34" charset="0"/>
              <a:buChar char="•"/>
            </a:pPr>
            <a:r>
              <a:rPr lang="en-CA" sz="1600" dirty="0" smtClean="0"/>
              <a:t>Windows server identified as crown jewels by Risk Assessment team</a:t>
            </a:r>
          </a:p>
          <a:p>
            <a:pPr marL="800100" lvl="1" indent="-342900">
              <a:buFont typeface="Arial" panose="020B0604020202020204" pitchFamily="34" charset="0"/>
              <a:buChar char="•"/>
            </a:pPr>
            <a:r>
              <a:rPr lang="en-CA" sz="1600" dirty="0" smtClean="0"/>
              <a:t>Prioritizing Windows server detections with no logs from any Windows servers in their SIEM</a:t>
            </a:r>
            <a:endParaRPr lang="en-CA" sz="1600" dirty="0"/>
          </a:p>
        </p:txBody>
      </p:sp>
    </p:spTree>
    <p:extLst>
      <p:ext uri="{BB962C8B-B14F-4D97-AF65-F5344CB8AC3E}">
        <p14:creationId xmlns:p14="http://schemas.microsoft.com/office/powerpoint/2010/main" val="147087530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829341" y="958449"/>
            <a:ext cx="10473069" cy="57263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3200" dirty="0" smtClean="0"/>
              <a:t>Getting out of HIM -2</a:t>
            </a:r>
            <a:endParaRPr lang="en-CA" sz="3200" dirty="0"/>
          </a:p>
        </p:txBody>
      </p:sp>
      <p:sp>
        <p:nvSpPr>
          <p:cNvPr id="6" name="Text Placeholder 3"/>
          <p:cNvSpPr txBox="1">
            <a:spLocks/>
          </p:cNvSpPr>
          <p:nvPr/>
        </p:nvSpPr>
        <p:spPr>
          <a:xfrm>
            <a:off x="829341" y="1789705"/>
            <a:ext cx="10600659" cy="4238956"/>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sz="2000" dirty="0" smtClean="0"/>
              <a:t>Organization</a:t>
            </a:r>
          </a:p>
          <a:p>
            <a:pPr marL="800100" lvl="1" indent="-342900">
              <a:buFont typeface="Arial" panose="020B0604020202020204" pitchFamily="34" charset="0"/>
              <a:buChar char="•"/>
            </a:pPr>
            <a:r>
              <a:rPr lang="en-CA" sz="1600" dirty="0" smtClean="0"/>
              <a:t>Perform one ideal and close-to-perfect hunting and take note of all the steps taken</a:t>
            </a:r>
          </a:p>
          <a:p>
            <a:pPr marL="800100" lvl="1" indent="-342900">
              <a:buFont typeface="Arial" panose="020B0604020202020204" pitchFamily="34" charset="0"/>
              <a:buChar char="•"/>
            </a:pPr>
            <a:r>
              <a:rPr lang="en-CA" sz="1600" dirty="0" smtClean="0"/>
              <a:t>Formalize the process from the note above. Improve and adjust overtime</a:t>
            </a:r>
          </a:p>
          <a:p>
            <a:pPr marL="800100" lvl="1" indent="-342900">
              <a:buFont typeface="Arial" panose="020B0604020202020204" pitchFamily="34" charset="0"/>
              <a:buChar char="•"/>
            </a:pPr>
            <a:r>
              <a:rPr lang="en-CA" sz="1600" dirty="0" smtClean="0"/>
              <a:t>Documentation as a habit</a:t>
            </a:r>
          </a:p>
          <a:p>
            <a:r>
              <a:rPr lang="en-CA" sz="2000" dirty="0" smtClean="0"/>
              <a:t>Planning and Prioritization</a:t>
            </a:r>
          </a:p>
          <a:p>
            <a:pPr marL="800100" lvl="1" indent="-342900">
              <a:buFont typeface="Arial" panose="020B0604020202020204" pitchFamily="34" charset="0"/>
              <a:buChar char="•"/>
            </a:pPr>
            <a:r>
              <a:rPr lang="en-CA" sz="1600" dirty="0" smtClean="0"/>
              <a:t>Follow a framework or create your own (</a:t>
            </a:r>
            <a:r>
              <a:rPr lang="en-CA" sz="1600" dirty="0" err="1" smtClean="0"/>
              <a:t>ps</a:t>
            </a:r>
            <a:r>
              <a:rPr lang="en-CA" sz="1600" dirty="0" smtClean="0"/>
              <a:t>: it’s harder to create one)</a:t>
            </a:r>
          </a:p>
          <a:p>
            <a:pPr marL="800100" lvl="1" indent="-342900">
              <a:buFont typeface="Arial" panose="020B0604020202020204" pitchFamily="34" charset="0"/>
              <a:buChar char="•"/>
            </a:pPr>
            <a:r>
              <a:rPr lang="en-CA" sz="1600" dirty="0" smtClean="0"/>
              <a:t>Look inside on your organization first! Ask these question!</a:t>
            </a:r>
          </a:p>
          <a:p>
            <a:pPr marL="1257300" lvl="2" indent="-342900">
              <a:buFont typeface="Arial" panose="020B0604020202020204" pitchFamily="34" charset="0"/>
              <a:buChar char="•"/>
            </a:pPr>
            <a:r>
              <a:rPr lang="en-CA" sz="1200" dirty="0" smtClean="0"/>
              <a:t>What is our crown jewels</a:t>
            </a:r>
          </a:p>
          <a:p>
            <a:pPr marL="1257300" lvl="2" indent="-342900">
              <a:buFont typeface="Arial" panose="020B0604020202020204" pitchFamily="34" charset="0"/>
              <a:buChar char="•"/>
            </a:pPr>
            <a:r>
              <a:rPr lang="en-CA" sz="1200" dirty="0" smtClean="0"/>
              <a:t>What visibility and logs do we have</a:t>
            </a:r>
          </a:p>
          <a:p>
            <a:pPr marL="1257300" lvl="2" indent="-342900">
              <a:buFont typeface="Arial" panose="020B0604020202020204" pitchFamily="34" charset="0"/>
              <a:buChar char="•"/>
            </a:pPr>
            <a:r>
              <a:rPr lang="en-CA" sz="1200" dirty="0" smtClean="0"/>
              <a:t>Severity and probability (CBA)</a:t>
            </a:r>
          </a:p>
          <a:p>
            <a:pPr marL="1257300" lvl="2" indent="-342900">
              <a:buFont typeface="Arial" panose="020B0604020202020204" pitchFamily="34" charset="0"/>
              <a:buChar char="•"/>
            </a:pPr>
            <a:r>
              <a:rPr lang="en-CA" sz="1200" dirty="0" smtClean="0"/>
              <a:t>Do we have capability to deploy detection</a:t>
            </a:r>
          </a:p>
          <a:p>
            <a:pPr marL="800100" lvl="1" indent="-342900">
              <a:buFont typeface="Arial" panose="020B0604020202020204" pitchFamily="34" charset="0"/>
              <a:buChar char="•"/>
            </a:pPr>
            <a:r>
              <a:rPr lang="en-CA" sz="1600" dirty="0" smtClean="0"/>
              <a:t>Asses the framework against your organization security priority </a:t>
            </a:r>
          </a:p>
          <a:p>
            <a:pPr marL="800100" lvl="1" indent="-342900">
              <a:buFont typeface="Arial" panose="020B0604020202020204" pitchFamily="34" charset="0"/>
              <a:buChar char="•"/>
            </a:pPr>
            <a:endParaRPr lang="en-CA" sz="1600" dirty="0"/>
          </a:p>
          <a:p>
            <a:r>
              <a:rPr lang="en-CA" sz="1800" dirty="0" smtClean="0"/>
              <a:t>Great talk on TH planning and prioritization using ATT&amp;CK from my friend and mentor @</a:t>
            </a:r>
            <a:r>
              <a:rPr lang="en-CA" sz="1800" dirty="0" err="1" smtClean="0"/>
              <a:t>ScoubiMtl</a:t>
            </a:r>
            <a:r>
              <a:rPr lang="en-CA" sz="1800" dirty="0" smtClean="0"/>
              <a:t>   </a:t>
            </a:r>
            <a:r>
              <a:rPr lang="en-CA" sz="1800" i="1" dirty="0" smtClean="0"/>
              <a:t>SOC Counter ATT&amp;CK</a:t>
            </a:r>
            <a:r>
              <a:rPr lang="en-CA" sz="1800" dirty="0" smtClean="0"/>
              <a:t> - </a:t>
            </a:r>
            <a:r>
              <a:rPr lang="en-CA" sz="1800" dirty="0" smtClean="0">
                <a:hlinkClick r:id="rId2"/>
              </a:rPr>
              <a:t>https</a:t>
            </a:r>
            <a:r>
              <a:rPr lang="en-CA" sz="1800" dirty="0">
                <a:hlinkClick r:id="rId2"/>
              </a:rPr>
              <a:t>://www.youtube.com/watch?v=j8MZJ1xU-3k</a:t>
            </a:r>
            <a:endParaRPr lang="en-CA" sz="1800" dirty="0" smtClean="0"/>
          </a:p>
          <a:p>
            <a:r>
              <a:rPr lang="en-CA" sz="2000" dirty="0"/>
              <a:t>	</a:t>
            </a:r>
          </a:p>
        </p:txBody>
      </p:sp>
      <p:pic>
        <p:nvPicPr>
          <p:cNvPr id="1026" name="Picture 2" descr="Mathieu Saulnier | SecTor 20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48592" y="4184015"/>
            <a:ext cx="1288058" cy="133722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08486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998248" y="2753100"/>
            <a:ext cx="4125515" cy="685347"/>
          </a:xfrm>
        </p:spPr>
        <p:txBody>
          <a:bodyPr/>
          <a:lstStyle/>
          <a:p>
            <a:r>
              <a:rPr lang="en-CA" dirty="0"/>
              <a:t>HIM </a:t>
            </a:r>
            <a:r>
              <a:rPr lang="en-CA" dirty="0" smtClean="0"/>
              <a:t>-3</a:t>
            </a:r>
            <a:endParaRPr lang="en-CA" dirty="0"/>
          </a:p>
        </p:txBody>
      </p:sp>
      <p:sp>
        <p:nvSpPr>
          <p:cNvPr id="12" name="Title 3"/>
          <p:cNvSpPr txBox="1">
            <a:spLocks/>
          </p:cNvSpPr>
          <p:nvPr/>
        </p:nvSpPr>
        <p:spPr>
          <a:xfrm>
            <a:off x="6998247" y="3537869"/>
            <a:ext cx="4125515" cy="685347"/>
          </a:xfrm>
          <a:prstGeom prst="rect">
            <a:avLst/>
          </a:prstGeom>
        </p:spPr>
        <p:txBody>
          <a:bodyPr vert="horz" lIns="91425" tIns="91425" rIns="91425" bIns="91425" rtlCol="0" anchor="b" anchorCtr="0">
            <a:normAutofit fontScale="85000" lnSpcReduction="10000"/>
          </a:bodyPr>
          <a:lstStyle>
            <a:lvl1pPr lvl="0" algn="ctr" defTabSz="914400" rtl="0" eaLnBrk="1" latinLnBrk="0" hangingPunct="1">
              <a:lnSpc>
                <a:spcPct val="90000"/>
              </a:lnSpc>
              <a:spcBef>
                <a:spcPts val="0"/>
              </a:spcBef>
              <a:buNone/>
              <a:defRPr sz="3600" kern="1200">
                <a:solidFill>
                  <a:schemeClr val="bg1"/>
                </a:solidFill>
                <a:latin typeface="+mj-lt"/>
                <a:ea typeface="+mj-ea"/>
                <a:cs typeface="+mj-cs"/>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r>
              <a:rPr lang="en-CA" dirty="0" smtClean="0"/>
              <a:t>Disconnected Hunters</a:t>
            </a:r>
            <a:endParaRPr lang="en-CA" dirty="0"/>
          </a:p>
        </p:txBody>
      </p:sp>
      <p:grpSp>
        <p:nvGrpSpPr>
          <p:cNvPr id="3" name="Group 2"/>
          <p:cNvGrpSpPr/>
          <p:nvPr/>
        </p:nvGrpSpPr>
        <p:grpSpPr>
          <a:xfrm>
            <a:off x="285497" y="2295006"/>
            <a:ext cx="4956460" cy="2286883"/>
            <a:chOff x="285497" y="2295006"/>
            <a:chExt cx="4956460" cy="2286883"/>
          </a:xfrm>
        </p:grpSpPr>
        <p:grpSp>
          <p:nvGrpSpPr>
            <p:cNvPr id="2" name="Group 1"/>
            <p:cNvGrpSpPr/>
            <p:nvPr/>
          </p:nvGrpSpPr>
          <p:grpSpPr>
            <a:xfrm>
              <a:off x="289711" y="2295006"/>
              <a:ext cx="4952246" cy="2286883"/>
              <a:chOff x="289711" y="2295006"/>
              <a:chExt cx="4952246" cy="2286883"/>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1352" t="28209" r="9995" b="7222"/>
              <a:stretch/>
            </p:blipFill>
            <p:spPr>
              <a:xfrm>
                <a:off x="289711" y="2295006"/>
                <a:ext cx="4952246" cy="2286883"/>
              </a:xfrm>
              <a:prstGeom prst="rect">
                <a:avLst/>
              </a:prstGeom>
            </p:spPr>
          </p:pic>
          <p:sp>
            <p:nvSpPr>
              <p:cNvPr id="8" name="Rectangle 7"/>
              <p:cNvSpPr/>
              <p:nvPr/>
            </p:nvSpPr>
            <p:spPr>
              <a:xfrm>
                <a:off x="4178777" y="2361779"/>
                <a:ext cx="988784" cy="213661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rot="2942026">
                <a:off x="3019347" y="3336179"/>
                <a:ext cx="223268" cy="23942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Isosceles Triangle 9"/>
              <p:cNvSpPr/>
              <p:nvPr/>
            </p:nvSpPr>
            <p:spPr>
              <a:xfrm rot="8452456">
                <a:off x="4002608" y="3082687"/>
                <a:ext cx="456911" cy="356795"/>
              </a:xfrm>
              <a:prstGeom prst="triangle">
                <a:avLst>
                  <a:gd name="adj" fmla="val 78424"/>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1" name="Rectangle 10"/>
            <p:cNvSpPr/>
            <p:nvPr/>
          </p:nvSpPr>
          <p:spPr>
            <a:xfrm>
              <a:off x="285497" y="2370137"/>
              <a:ext cx="2814891" cy="213661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14"/>
            <p:cNvSpPr/>
            <p:nvPr/>
          </p:nvSpPr>
          <p:spPr>
            <a:xfrm>
              <a:off x="1264920" y="3158557"/>
              <a:ext cx="213166" cy="215674"/>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p:cNvSpPr/>
            <p:nvPr/>
          </p:nvSpPr>
          <p:spPr>
            <a:xfrm rot="5223601">
              <a:off x="2945655" y="3129364"/>
              <a:ext cx="368216" cy="162141"/>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357345673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Who are they?</a:t>
            </a:r>
            <a:endParaRPr lang="en-CA" dirty="0"/>
          </a:p>
        </p:txBody>
      </p:sp>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66333" t="-648" r="16694" b="-784"/>
          <a:stretch/>
        </p:blipFill>
        <p:spPr>
          <a:xfrm>
            <a:off x="437322" y="344542"/>
            <a:ext cx="1882338" cy="6168915"/>
          </a:xfrm>
        </p:spPr>
      </p:pic>
      <p:sp>
        <p:nvSpPr>
          <p:cNvPr id="4" name="Text Placeholder 3"/>
          <p:cNvSpPr>
            <a:spLocks noGrp="1"/>
          </p:cNvSpPr>
          <p:nvPr>
            <p:ph type="body" idx="11"/>
          </p:nvPr>
        </p:nvSpPr>
        <p:spPr>
          <a:xfrm>
            <a:off x="3363102" y="1925439"/>
            <a:ext cx="8229899" cy="4206844"/>
          </a:xfrm>
        </p:spPr>
        <p:txBody>
          <a:bodyPr>
            <a:normAutofit/>
          </a:bodyPr>
          <a:lstStyle/>
          <a:p>
            <a:r>
              <a:rPr lang="en-CA" sz="2000" dirty="0"/>
              <a:t>Have dedicated personnel(s), with the right tasks and skill </a:t>
            </a:r>
            <a:r>
              <a:rPr lang="en-CA" sz="2000" dirty="0" smtClean="0"/>
              <a:t>set, and already have good organization, planning and prioritization in place.</a:t>
            </a:r>
          </a:p>
          <a:p>
            <a:endParaRPr lang="en-CA" sz="2000" dirty="0"/>
          </a:p>
          <a:p>
            <a:r>
              <a:rPr lang="en-CA" sz="2000" dirty="0" smtClean="0"/>
              <a:t>But!</a:t>
            </a:r>
          </a:p>
          <a:p>
            <a:endParaRPr lang="en-CA" sz="2000" dirty="0"/>
          </a:p>
          <a:p>
            <a:r>
              <a:rPr lang="en-CA" sz="2000" dirty="0" smtClean="0"/>
              <a:t>They are operating in </a:t>
            </a:r>
            <a:r>
              <a:rPr lang="en-CA" sz="2000" b="1" dirty="0" smtClean="0"/>
              <a:t>“disconnected exclusive bubble”</a:t>
            </a:r>
          </a:p>
          <a:p>
            <a:endParaRPr lang="en-CA" sz="2000" dirty="0"/>
          </a:p>
          <a:p>
            <a:r>
              <a:rPr lang="en-CA" sz="2000" dirty="0" smtClean="0"/>
              <a:t>They are good Threat Hunting teams that perform high quality research and push decent rules to the production, but that is the end of it!</a:t>
            </a:r>
          </a:p>
          <a:p>
            <a:endParaRPr lang="en-CA" sz="2000" dirty="0"/>
          </a:p>
          <a:p>
            <a:r>
              <a:rPr lang="en-CA" sz="2000" b="1" dirty="0" smtClean="0"/>
              <a:t>No connection </a:t>
            </a:r>
            <a:r>
              <a:rPr lang="en-CA" sz="2000" dirty="0" smtClean="0"/>
              <a:t>with the rest of SOC or security body in the organization!</a:t>
            </a:r>
          </a:p>
          <a:p>
            <a:endParaRPr lang="en-CA" sz="2000" dirty="0" smtClean="0"/>
          </a:p>
          <a:p>
            <a:endParaRPr lang="en-CA" sz="2000" dirty="0"/>
          </a:p>
          <a:p>
            <a:endParaRPr lang="en-CA" sz="2000" dirty="0"/>
          </a:p>
        </p:txBody>
      </p:sp>
    </p:spTree>
    <p:extLst>
      <p:ext uri="{BB962C8B-B14F-4D97-AF65-F5344CB8AC3E}">
        <p14:creationId xmlns:p14="http://schemas.microsoft.com/office/powerpoint/2010/main" val="38780276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With who?</a:t>
            </a:r>
            <a:endParaRPr lang="en-CA" dirty="0"/>
          </a:p>
        </p:txBody>
      </p:sp>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66333" t="-648" r="16694" b="-784"/>
          <a:stretch/>
        </p:blipFill>
        <p:spPr>
          <a:xfrm>
            <a:off x="437322" y="344542"/>
            <a:ext cx="1882338" cy="6168915"/>
          </a:xfrm>
        </p:spPr>
      </p:pic>
      <p:sp>
        <p:nvSpPr>
          <p:cNvPr id="4" name="Text Placeholder 3"/>
          <p:cNvSpPr>
            <a:spLocks noGrp="1"/>
          </p:cNvSpPr>
          <p:nvPr>
            <p:ph type="body" idx="11"/>
          </p:nvPr>
        </p:nvSpPr>
        <p:spPr>
          <a:xfrm>
            <a:off x="3363102" y="1925438"/>
            <a:ext cx="8229899" cy="4432831"/>
          </a:xfrm>
        </p:spPr>
        <p:txBody>
          <a:bodyPr>
            <a:normAutofit/>
          </a:bodyPr>
          <a:lstStyle/>
          <a:p>
            <a:r>
              <a:rPr lang="en-CA" sz="2000" dirty="0" smtClean="0"/>
              <a:t>There are multiple teams that can benefit from working with Hunt team (or the other way around)</a:t>
            </a:r>
          </a:p>
          <a:p>
            <a:endParaRPr lang="en-CA" sz="2000" dirty="0" smtClean="0"/>
          </a:p>
          <a:p>
            <a:pPr marL="800100" lvl="1" indent="-342900">
              <a:buFont typeface="Arial" panose="020B0604020202020204" pitchFamily="34" charset="0"/>
              <a:buChar char="•"/>
            </a:pPr>
            <a:r>
              <a:rPr lang="en-CA" sz="1700" b="1" dirty="0" smtClean="0"/>
              <a:t>Management</a:t>
            </a:r>
            <a:endParaRPr lang="en-CA" sz="1700" dirty="0"/>
          </a:p>
          <a:p>
            <a:pPr marL="800100" lvl="1" indent="-342900">
              <a:buFont typeface="Arial" panose="020B0604020202020204" pitchFamily="34" charset="0"/>
              <a:buChar char="•"/>
            </a:pPr>
            <a:r>
              <a:rPr lang="en-CA" sz="1700" b="1" dirty="0" smtClean="0"/>
              <a:t>SOC Analysts and Incident Responder</a:t>
            </a:r>
            <a:endParaRPr lang="en-CA" sz="1700" b="1" dirty="0"/>
          </a:p>
          <a:p>
            <a:pPr marL="800100" lvl="1" indent="-342900">
              <a:buFont typeface="Arial" panose="020B0604020202020204" pitchFamily="34" charset="0"/>
              <a:buChar char="•"/>
            </a:pPr>
            <a:r>
              <a:rPr lang="en-CA" sz="1700" b="1" dirty="0" smtClean="0"/>
              <a:t>Infrastructure and Architecture </a:t>
            </a:r>
          </a:p>
          <a:p>
            <a:pPr marL="800100" lvl="1" indent="-342900">
              <a:buFont typeface="Arial" panose="020B0604020202020204" pitchFamily="34" charset="0"/>
              <a:buChar char="•"/>
            </a:pPr>
            <a:r>
              <a:rPr lang="en-CA" sz="1700" b="1" dirty="0" smtClean="0"/>
              <a:t>Red Team/Vulnerability Assessment/Penetration Test</a:t>
            </a:r>
            <a:endParaRPr lang="en-CA" sz="1700" dirty="0"/>
          </a:p>
          <a:p>
            <a:pPr marL="800100" lvl="1" indent="-342900">
              <a:buFont typeface="Arial" panose="020B0604020202020204" pitchFamily="34" charset="0"/>
              <a:buChar char="•"/>
            </a:pPr>
            <a:r>
              <a:rPr lang="en-CA" sz="1700" b="1" dirty="0" smtClean="0"/>
              <a:t>Risk Assessment and Threat Intelligence</a:t>
            </a:r>
            <a:endParaRPr lang="en-CA" sz="1700" dirty="0"/>
          </a:p>
          <a:p>
            <a:pPr marL="800100" lvl="1" indent="-342900">
              <a:buFont typeface="Arial" panose="020B0604020202020204" pitchFamily="34" charset="0"/>
              <a:buChar char="•"/>
            </a:pPr>
            <a:r>
              <a:rPr lang="en-CA" sz="1700" b="1" dirty="0" smtClean="0"/>
              <a:t>Development Team</a:t>
            </a:r>
            <a:endParaRPr lang="en-CA" sz="1700" dirty="0"/>
          </a:p>
        </p:txBody>
      </p:sp>
    </p:spTree>
    <p:extLst>
      <p:ext uri="{BB962C8B-B14F-4D97-AF65-F5344CB8AC3E}">
        <p14:creationId xmlns:p14="http://schemas.microsoft.com/office/powerpoint/2010/main" val="190898496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829341" y="745794"/>
            <a:ext cx="10473069" cy="57263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3200" dirty="0" smtClean="0"/>
              <a:t>Getting out of HIM -3</a:t>
            </a:r>
            <a:endParaRPr lang="en-CA" sz="3200" dirty="0"/>
          </a:p>
        </p:txBody>
      </p:sp>
      <p:sp>
        <p:nvSpPr>
          <p:cNvPr id="6" name="Text Placeholder 3"/>
          <p:cNvSpPr txBox="1">
            <a:spLocks/>
          </p:cNvSpPr>
          <p:nvPr/>
        </p:nvSpPr>
        <p:spPr>
          <a:xfrm>
            <a:off x="829341" y="1577050"/>
            <a:ext cx="10473069" cy="4238956"/>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CA" sz="1600" b="1" dirty="0"/>
              <a:t>Management</a:t>
            </a:r>
            <a:r>
              <a:rPr lang="en-CA" sz="1600" dirty="0"/>
              <a:t> </a:t>
            </a:r>
          </a:p>
          <a:p>
            <a:pPr marL="1257300" lvl="2" indent="-342900">
              <a:buFont typeface="Arial" panose="020B0604020202020204" pitchFamily="34" charset="0"/>
              <a:buChar char="•"/>
            </a:pPr>
            <a:r>
              <a:rPr lang="en-CA" sz="1200" dirty="0" smtClean="0"/>
              <a:t>Show </a:t>
            </a:r>
            <a:r>
              <a:rPr lang="en-CA" sz="1200" dirty="0"/>
              <a:t>detection coverage </a:t>
            </a:r>
            <a:r>
              <a:rPr lang="en-CA" sz="1200" dirty="0" smtClean="0"/>
              <a:t>progress (hunting value!)</a:t>
            </a:r>
          </a:p>
          <a:p>
            <a:pPr marL="1257300" lvl="2" indent="-342900">
              <a:buFont typeface="Arial" panose="020B0604020202020204" pitchFamily="34" charset="0"/>
              <a:buChar char="•"/>
            </a:pPr>
            <a:r>
              <a:rPr lang="en-CA" sz="1200" dirty="0"/>
              <a:t>P</a:t>
            </a:r>
            <a:r>
              <a:rPr lang="en-CA" sz="1200" dirty="0" smtClean="0"/>
              <a:t>rovide </a:t>
            </a:r>
            <a:r>
              <a:rPr lang="en-CA" sz="1200" dirty="0"/>
              <a:t>feedback on yearly </a:t>
            </a:r>
            <a:r>
              <a:rPr lang="en-CA" sz="1200" dirty="0" smtClean="0"/>
              <a:t>plans</a:t>
            </a:r>
          </a:p>
          <a:p>
            <a:pPr lvl="1"/>
            <a:r>
              <a:rPr lang="en-CA" sz="1600" b="1" dirty="0" smtClean="0"/>
              <a:t>SOC Analysts and Incident Responder</a:t>
            </a:r>
            <a:r>
              <a:rPr lang="en-CA" sz="1600" dirty="0" smtClean="0"/>
              <a:t>  </a:t>
            </a:r>
          </a:p>
          <a:p>
            <a:pPr marL="1257300" lvl="2" indent="-342900">
              <a:buFont typeface="Arial" panose="020B0604020202020204" pitchFamily="34" charset="0"/>
              <a:buChar char="•"/>
            </a:pPr>
            <a:r>
              <a:rPr lang="en-CA" sz="1200" dirty="0" smtClean="0"/>
              <a:t>Incident </a:t>
            </a:r>
            <a:r>
              <a:rPr lang="en-CA" sz="1200" dirty="0"/>
              <a:t>response training </a:t>
            </a:r>
            <a:endParaRPr lang="en-CA" sz="1200" dirty="0" smtClean="0"/>
          </a:p>
          <a:p>
            <a:pPr marL="1257300" lvl="2" indent="-342900">
              <a:buFont typeface="Arial" panose="020B0604020202020204" pitchFamily="34" charset="0"/>
              <a:buChar char="•"/>
            </a:pPr>
            <a:r>
              <a:rPr lang="en-CA" sz="1200" dirty="0"/>
              <a:t>P</a:t>
            </a:r>
            <a:r>
              <a:rPr lang="en-CA" sz="1200" dirty="0" smtClean="0"/>
              <a:t>roper </a:t>
            </a:r>
            <a:r>
              <a:rPr lang="en-CA" sz="1200" dirty="0"/>
              <a:t>documentation for the detection they have </a:t>
            </a:r>
            <a:r>
              <a:rPr lang="en-CA" sz="1200" dirty="0" smtClean="0"/>
              <a:t>built</a:t>
            </a:r>
          </a:p>
          <a:p>
            <a:pPr marL="1257300" lvl="2" indent="-342900">
              <a:buFont typeface="Arial" panose="020B0604020202020204" pitchFamily="34" charset="0"/>
              <a:buChar char="•"/>
            </a:pPr>
            <a:r>
              <a:rPr lang="en-CA" sz="1200" dirty="0" smtClean="0"/>
              <a:t>FP initiatives</a:t>
            </a:r>
            <a:endParaRPr lang="en-CA" sz="1200" b="1" dirty="0" smtClean="0"/>
          </a:p>
          <a:p>
            <a:pPr lvl="1"/>
            <a:r>
              <a:rPr lang="en-CA" sz="1600" b="1" dirty="0" smtClean="0"/>
              <a:t>Infrastructure and Architecture </a:t>
            </a:r>
            <a:endParaRPr lang="en-CA" sz="1600" dirty="0"/>
          </a:p>
          <a:p>
            <a:pPr marL="1257300" lvl="2" indent="-342900">
              <a:buFont typeface="Arial" panose="020B0604020202020204" pitchFamily="34" charset="0"/>
              <a:buChar char="•"/>
            </a:pPr>
            <a:r>
              <a:rPr lang="en-CA" sz="1200" dirty="0"/>
              <a:t>I</a:t>
            </a:r>
            <a:r>
              <a:rPr lang="en-CA" sz="1200" dirty="0" smtClean="0"/>
              <a:t>dentify logging gaps</a:t>
            </a:r>
          </a:p>
          <a:p>
            <a:pPr marL="1257300" lvl="2" indent="-342900">
              <a:buFont typeface="Arial" panose="020B0604020202020204" pitchFamily="34" charset="0"/>
              <a:buChar char="•"/>
            </a:pPr>
            <a:r>
              <a:rPr lang="en-CA" sz="1200" dirty="0"/>
              <a:t>P</a:t>
            </a:r>
            <a:r>
              <a:rPr lang="en-CA" sz="1200" dirty="0" smtClean="0"/>
              <a:t>ossible tools to be acquired</a:t>
            </a:r>
          </a:p>
          <a:p>
            <a:pPr marL="1257300" lvl="2" indent="-342900">
              <a:buFont typeface="Arial" panose="020B0604020202020204" pitchFamily="34" charset="0"/>
              <a:buChar char="•"/>
            </a:pPr>
            <a:r>
              <a:rPr lang="en-CA" sz="1200" dirty="0" smtClean="0"/>
              <a:t>Recommend configuration changes</a:t>
            </a:r>
            <a:endParaRPr lang="en-CA" sz="1200" b="1" dirty="0" smtClean="0"/>
          </a:p>
          <a:p>
            <a:pPr lvl="1"/>
            <a:r>
              <a:rPr lang="en-CA" sz="1600" b="1" dirty="0" smtClean="0"/>
              <a:t>Red </a:t>
            </a:r>
            <a:r>
              <a:rPr lang="en-CA" sz="1600" b="1" dirty="0"/>
              <a:t>Team/Vulnerability Assessment/Penetration Test </a:t>
            </a:r>
            <a:endParaRPr lang="en-CA" sz="1600" dirty="0"/>
          </a:p>
          <a:p>
            <a:pPr marL="1257300" lvl="2" indent="-342900">
              <a:buFont typeface="Arial" panose="020B0604020202020204" pitchFamily="34" charset="0"/>
              <a:buChar char="•"/>
            </a:pPr>
            <a:r>
              <a:rPr lang="en-CA" sz="1200" dirty="0" smtClean="0"/>
              <a:t>Incorporate </a:t>
            </a:r>
            <a:r>
              <a:rPr lang="en-CA" sz="1200" dirty="0"/>
              <a:t>the other team engagements </a:t>
            </a:r>
            <a:r>
              <a:rPr lang="en-CA" sz="1200" dirty="0" smtClean="0"/>
              <a:t>into </a:t>
            </a:r>
            <a:r>
              <a:rPr lang="en-CA" sz="1200" dirty="0"/>
              <a:t>Purple Teaming exercises, </a:t>
            </a:r>
            <a:endParaRPr lang="en-CA" sz="1200" dirty="0" smtClean="0"/>
          </a:p>
          <a:p>
            <a:pPr marL="1257300" lvl="2" indent="-342900">
              <a:buFont typeface="Arial" panose="020B0604020202020204" pitchFamily="34" charset="0"/>
              <a:buChar char="•"/>
            </a:pPr>
            <a:r>
              <a:rPr lang="en-CA" sz="1200" dirty="0" smtClean="0"/>
              <a:t>Build </a:t>
            </a:r>
            <a:r>
              <a:rPr lang="en-CA" sz="1200" dirty="0"/>
              <a:t>detection on advance techniques that required proper offensive </a:t>
            </a:r>
            <a:r>
              <a:rPr lang="en-CA" sz="1200" dirty="0" smtClean="0"/>
              <a:t>infrastructure</a:t>
            </a:r>
            <a:endParaRPr lang="en-CA" sz="1200" dirty="0"/>
          </a:p>
          <a:p>
            <a:pPr lvl="1"/>
            <a:r>
              <a:rPr lang="en-CA" sz="1600" b="1" dirty="0"/>
              <a:t>Risk </a:t>
            </a:r>
            <a:r>
              <a:rPr lang="en-CA" sz="1600" b="1" dirty="0" smtClean="0"/>
              <a:t>Assessment and Threat Intelligence</a:t>
            </a:r>
            <a:r>
              <a:rPr lang="en-CA" sz="1600" dirty="0" smtClean="0"/>
              <a:t> </a:t>
            </a:r>
            <a:endParaRPr lang="en-CA" sz="1600" dirty="0"/>
          </a:p>
          <a:p>
            <a:pPr marL="1257300" lvl="2" indent="-342900">
              <a:buFont typeface="Arial" panose="020B0604020202020204" pitchFamily="34" charset="0"/>
              <a:buChar char="•"/>
            </a:pPr>
            <a:r>
              <a:rPr lang="en-CA" sz="1200" dirty="0" smtClean="0"/>
              <a:t>Learn </a:t>
            </a:r>
            <a:r>
              <a:rPr lang="en-CA" sz="1200" dirty="0"/>
              <a:t>about crown </a:t>
            </a:r>
            <a:r>
              <a:rPr lang="en-CA" sz="1200" dirty="0" smtClean="0"/>
              <a:t>jewels or threat intel report </a:t>
            </a:r>
            <a:r>
              <a:rPr lang="en-CA" sz="1200" dirty="0"/>
              <a:t>and perform hunting operation around </a:t>
            </a:r>
            <a:r>
              <a:rPr lang="en-CA" sz="1200" dirty="0" smtClean="0"/>
              <a:t>it</a:t>
            </a:r>
            <a:endParaRPr lang="en-CA" sz="1200" dirty="0"/>
          </a:p>
          <a:p>
            <a:pPr lvl="1"/>
            <a:r>
              <a:rPr lang="en-CA" sz="1600" b="1" dirty="0"/>
              <a:t>Development Team</a:t>
            </a:r>
            <a:r>
              <a:rPr lang="en-CA" sz="1600" dirty="0"/>
              <a:t> </a:t>
            </a:r>
          </a:p>
          <a:p>
            <a:pPr marL="1257300" lvl="2" indent="-342900">
              <a:buFont typeface="Arial" panose="020B0604020202020204" pitchFamily="34" charset="0"/>
              <a:buChar char="•"/>
            </a:pPr>
            <a:r>
              <a:rPr lang="en-CA" sz="1200" dirty="0"/>
              <a:t>L</a:t>
            </a:r>
            <a:r>
              <a:rPr lang="en-CA" sz="1200" dirty="0" smtClean="0"/>
              <a:t>earn </a:t>
            </a:r>
            <a:r>
              <a:rPr lang="en-CA" sz="1200" dirty="0"/>
              <a:t>on the application your company has developed so you can understand the logs easily, </a:t>
            </a:r>
            <a:endParaRPr lang="en-CA" sz="1200" dirty="0" smtClean="0"/>
          </a:p>
          <a:p>
            <a:pPr marL="1257300" lvl="2" indent="-342900">
              <a:buFont typeface="Arial" panose="020B0604020202020204" pitchFamily="34" charset="0"/>
              <a:buChar char="•"/>
            </a:pPr>
            <a:r>
              <a:rPr lang="en-CA" sz="1200" dirty="0"/>
              <a:t>S</a:t>
            </a:r>
            <a:r>
              <a:rPr lang="en-CA" sz="1200" dirty="0" smtClean="0"/>
              <a:t>uggest </a:t>
            </a:r>
            <a:r>
              <a:rPr lang="en-CA" sz="1200" dirty="0"/>
              <a:t>improvement on </a:t>
            </a:r>
            <a:r>
              <a:rPr lang="en-CA" sz="1200" dirty="0" smtClean="0"/>
              <a:t>logging function</a:t>
            </a:r>
            <a:endParaRPr lang="en-CA" sz="1200" dirty="0"/>
          </a:p>
        </p:txBody>
      </p:sp>
    </p:spTree>
    <p:extLst>
      <p:ext uri="{BB962C8B-B14F-4D97-AF65-F5344CB8AC3E}">
        <p14:creationId xmlns:p14="http://schemas.microsoft.com/office/powerpoint/2010/main" val="12174006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EFD591A-500C-4353-AEC8-A8DBEC29035F}"/>
              </a:ext>
            </a:extLst>
          </p:cNvPr>
          <p:cNvSpPr>
            <a:spLocks noGrp="1"/>
          </p:cNvSpPr>
          <p:nvPr>
            <p:ph type="title"/>
          </p:nvPr>
        </p:nvSpPr>
        <p:spPr>
          <a:xfrm>
            <a:off x="6493690" y="757781"/>
            <a:ext cx="5729087" cy="847999"/>
          </a:xfrm>
        </p:spPr>
        <p:txBody>
          <a:bodyPr>
            <a:normAutofit/>
          </a:bodyPr>
          <a:lstStyle/>
          <a:p>
            <a:r>
              <a:rPr lang="en-US" sz="4400" dirty="0" err="1" smtClean="0">
                <a:solidFill>
                  <a:srgbClr val="FFCC29"/>
                </a:solidFill>
                <a:ea typeface="Roboto Medium" panose="02000000000000000000" pitchFamily="2" charset="0"/>
              </a:rPr>
              <a:t>findstr</a:t>
            </a:r>
            <a:r>
              <a:rPr lang="en-US" sz="4400" dirty="0" smtClean="0">
                <a:solidFill>
                  <a:srgbClr val="FFCC29"/>
                </a:solidFill>
                <a:ea typeface="Roboto Medium" panose="02000000000000000000" pitchFamily="2" charset="0"/>
              </a:rPr>
              <a:t> “directory”</a:t>
            </a:r>
            <a:endParaRPr lang="en-US" sz="4400" dirty="0">
              <a:solidFill>
                <a:srgbClr val="FFCC29"/>
              </a:solidFill>
              <a:effectLst>
                <a:outerShdw blurRad="38100" dist="38100" dir="2700000" algn="tl">
                  <a:srgbClr val="000000">
                    <a:alpha val="43137"/>
                  </a:srgbClr>
                </a:outerShdw>
              </a:effectLst>
              <a:ea typeface="Roboto Medium" panose="02000000000000000000" pitchFamily="2" charset="0"/>
            </a:endParaRPr>
          </a:p>
        </p:txBody>
      </p:sp>
      <p:sp>
        <p:nvSpPr>
          <p:cNvPr id="6" name="Text Placeholder 6">
            <a:extLst>
              <a:ext uri="{FF2B5EF4-FFF2-40B4-BE49-F238E27FC236}">
                <a16:creationId xmlns:a16="http://schemas.microsoft.com/office/drawing/2014/main" id="{DE7A2BD9-69EA-411B-9C28-1DBF7AE076FA}"/>
              </a:ext>
            </a:extLst>
          </p:cNvPr>
          <p:cNvSpPr>
            <a:spLocks noGrp="1"/>
          </p:cNvSpPr>
          <p:nvPr>
            <p:ph type="body" idx="1"/>
          </p:nvPr>
        </p:nvSpPr>
        <p:spPr>
          <a:xfrm>
            <a:off x="6493690" y="1780995"/>
            <a:ext cx="5291552" cy="4311919"/>
          </a:xfrm>
          <a:prstGeom prst="rect">
            <a:avLst/>
          </a:prstGeom>
        </p:spPr>
        <p:txBody>
          <a:bodyPr wrap="square">
            <a:spAutoFit/>
          </a:bodyPr>
          <a:lstStyle/>
          <a:p>
            <a:pPr marL="285750" indent="-285750">
              <a:buFont typeface="Arial" panose="020B0604020202020204" pitchFamily="34" charset="0"/>
              <a:buChar char="•"/>
            </a:pPr>
            <a:r>
              <a:rPr lang="en-US" sz="2000" b="1" dirty="0" smtClean="0"/>
              <a:t>Hunting Maturity Model (HMM)</a:t>
            </a:r>
          </a:p>
          <a:p>
            <a:pPr marL="742950" lvl="1" indent="-285750">
              <a:buFont typeface="Arial" panose="020B0604020202020204" pitchFamily="34" charset="0"/>
              <a:buChar char="•"/>
            </a:pPr>
            <a:r>
              <a:rPr lang="en-US" sz="1800" b="1" dirty="0" smtClean="0">
                <a:solidFill>
                  <a:schemeClr val="bg1"/>
                </a:solidFill>
              </a:rPr>
              <a:t>What?</a:t>
            </a:r>
          </a:p>
          <a:p>
            <a:pPr marL="742950" lvl="1" indent="-285750">
              <a:buFont typeface="Arial" panose="020B0604020202020204" pitchFamily="34" charset="0"/>
              <a:buChar char="•"/>
            </a:pPr>
            <a:r>
              <a:rPr lang="en-US" sz="1800" b="1" dirty="0" smtClean="0">
                <a:solidFill>
                  <a:schemeClr val="bg1"/>
                </a:solidFill>
              </a:rPr>
              <a:t>Why?</a:t>
            </a:r>
          </a:p>
          <a:p>
            <a:pPr marL="285750" indent="-285750">
              <a:buFont typeface="Arial" panose="020B0604020202020204" pitchFamily="34" charset="0"/>
              <a:buChar char="•"/>
            </a:pPr>
            <a:endParaRPr lang="en-US" sz="2000" b="1" dirty="0"/>
          </a:p>
          <a:p>
            <a:pPr marL="285750" indent="-285750">
              <a:buFont typeface="Arial" panose="020B0604020202020204" pitchFamily="34" charset="0"/>
              <a:buChar char="•"/>
            </a:pPr>
            <a:r>
              <a:rPr lang="en-US" sz="2000" b="1" dirty="0" smtClean="0"/>
              <a:t>Hunting Immaturity Model (HIM)</a:t>
            </a:r>
          </a:p>
          <a:p>
            <a:pPr marL="742950" lvl="1" indent="-285750">
              <a:buFont typeface="Arial" panose="020B0604020202020204" pitchFamily="34" charset="0"/>
              <a:buChar char="•"/>
            </a:pPr>
            <a:r>
              <a:rPr lang="en-US" sz="1800" b="1" dirty="0" smtClean="0">
                <a:solidFill>
                  <a:schemeClr val="bg1"/>
                </a:solidFill>
              </a:rPr>
              <a:t>What?</a:t>
            </a:r>
          </a:p>
          <a:p>
            <a:pPr marL="742950" lvl="1" indent="-285750">
              <a:buFont typeface="Arial" panose="020B0604020202020204" pitchFamily="34" charset="0"/>
              <a:buChar char="•"/>
            </a:pPr>
            <a:r>
              <a:rPr lang="en-US" sz="1800" b="1" dirty="0" smtClean="0">
                <a:solidFill>
                  <a:schemeClr val="bg1"/>
                </a:solidFill>
              </a:rPr>
              <a:t>Why?</a:t>
            </a:r>
          </a:p>
          <a:p>
            <a:pPr marL="285750" indent="-285750">
              <a:buFont typeface="Arial" panose="020B0604020202020204" pitchFamily="34" charset="0"/>
              <a:buChar char="•"/>
            </a:pPr>
            <a:endParaRPr lang="en-US" sz="2000" b="1" dirty="0" smtClean="0"/>
          </a:p>
          <a:p>
            <a:pPr marL="285750" indent="-285750">
              <a:buFont typeface="Arial" panose="020B0604020202020204" pitchFamily="34" charset="0"/>
              <a:buChar char="•"/>
            </a:pPr>
            <a:r>
              <a:rPr lang="en-US" sz="2000" b="1" dirty="0" smtClean="0"/>
              <a:t>HIM Levels In Details</a:t>
            </a:r>
          </a:p>
          <a:p>
            <a:pPr marL="742950" lvl="1" indent="-285750">
              <a:buFont typeface="Arial" panose="020B0604020202020204" pitchFamily="34" charset="0"/>
              <a:buChar char="•"/>
            </a:pPr>
            <a:r>
              <a:rPr lang="en-US" sz="1800" b="1" dirty="0" smtClean="0">
                <a:solidFill>
                  <a:schemeClr val="bg1"/>
                </a:solidFill>
              </a:rPr>
              <a:t>HIM 0</a:t>
            </a:r>
          </a:p>
          <a:p>
            <a:pPr marL="742950" lvl="1" indent="-285750">
              <a:buFont typeface="Arial" panose="020B0604020202020204" pitchFamily="34" charset="0"/>
              <a:buChar char="•"/>
            </a:pPr>
            <a:r>
              <a:rPr lang="en-US" sz="1800" b="1" dirty="0" smtClean="0">
                <a:solidFill>
                  <a:schemeClr val="bg1"/>
                </a:solidFill>
              </a:rPr>
              <a:t>HIM -1</a:t>
            </a:r>
          </a:p>
          <a:p>
            <a:pPr marL="742950" lvl="1" indent="-285750">
              <a:buFont typeface="Arial" panose="020B0604020202020204" pitchFamily="34" charset="0"/>
              <a:buChar char="•"/>
            </a:pPr>
            <a:r>
              <a:rPr lang="en-US" sz="1800" b="1" dirty="0" smtClean="0">
                <a:solidFill>
                  <a:schemeClr val="bg1"/>
                </a:solidFill>
              </a:rPr>
              <a:t>HIM -2</a:t>
            </a:r>
          </a:p>
          <a:p>
            <a:pPr marL="742950" lvl="1" indent="-285750">
              <a:buFont typeface="Arial" panose="020B0604020202020204" pitchFamily="34" charset="0"/>
              <a:buChar char="•"/>
            </a:pPr>
            <a:r>
              <a:rPr lang="en-US" sz="1800" b="1" dirty="0" smtClean="0">
                <a:solidFill>
                  <a:schemeClr val="bg1"/>
                </a:solidFill>
              </a:rPr>
              <a:t>HIM -3</a:t>
            </a:r>
          </a:p>
          <a:p>
            <a:pPr marL="742950" lvl="1" indent="-285750">
              <a:buFont typeface="Arial" panose="020B0604020202020204" pitchFamily="34" charset="0"/>
              <a:buChar char="•"/>
            </a:pPr>
            <a:r>
              <a:rPr lang="en-US" sz="1800" b="1" dirty="0" smtClean="0">
                <a:solidFill>
                  <a:schemeClr val="bg1"/>
                </a:solidFill>
              </a:rPr>
              <a:t>HIM -4</a:t>
            </a:r>
          </a:p>
          <a:p>
            <a:pPr marL="171450" indent="-171450">
              <a:buFont typeface="Arial" panose="020B0604020202020204" pitchFamily="34" charset="0"/>
              <a:buChar char="•"/>
            </a:pPr>
            <a:endParaRPr lang="en-US" dirty="0" smtClean="0">
              <a:latin typeface="Roboto" panose="02000000000000000000" pitchFamily="2" charset="0"/>
              <a:ea typeface="Roboto" panose="02000000000000000000" pitchFamily="2" charset="0"/>
            </a:endParaRPr>
          </a:p>
          <a:p>
            <a:pPr marL="171450" indent="-171450">
              <a:buFont typeface="Arial" panose="020B0604020202020204" pitchFamily="34" charset="0"/>
              <a:buChar char="•"/>
            </a:pPr>
            <a:endParaRPr lang="en-US" dirty="0">
              <a:latin typeface="Roboto" panose="02000000000000000000" pitchFamily="2" charset="0"/>
              <a:ea typeface="Roboto" panose="02000000000000000000" pitchFamily="2" charset="0"/>
            </a:endParaRPr>
          </a:p>
        </p:txBody>
      </p:sp>
      <p:pic>
        <p:nvPicPr>
          <p:cNvPr id="12" name="Picture 11">
            <a:extLst>
              <a:ext uri="{FF2B5EF4-FFF2-40B4-BE49-F238E27FC236}">
                <a16:creationId xmlns:a16="http://schemas.microsoft.com/office/drawing/2014/main" id="{A095FA60-CB39-486D-8A26-424B605A8425}"/>
              </a:ext>
            </a:extLst>
          </p:cNvPr>
          <p:cNvPicPr>
            <a:picLocks noChangeAspect="1"/>
          </p:cNvPicPr>
          <p:nvPr/>
        </p:nvPicPr>
        <p:blipFill>
          <a:blip r:embed="rId2" cstate="hqprint">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319475" y="1672544"/>
            <a:ext cx="5358848" cy="357287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77933361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998248" y="2753100"/>
            <a:ext cx="4125515" cy="685347"/>
          </a:xfrm>
        </p:spPr>
        <p:txBody>
          <a:bodyPr/>
          <a:lstStyle/>
          <a:p>
            <a:r>
              <a:rPr lang="en-CA" dirty="0"/>
              <a:t>HIM </a:t>
            </a:r>
            <a:r>
              <a:rPr lang="en-CA" dirty="0" smtClean="0"/>
              <a:t>-4</a:t>
            </a:r>
            <a:endParaRPr lang="en-CA" dirty="0"/>
          </a:p>
        </p:txBody>
      </p:sp>
      <p:sp>
        <p:nvSpPr>
          <p:cNvPr id="12" name="Title 3"/>
          <p:cNvSpPr txBox="1">
            <a:spLocks/>
          </p:cNvSpPr>
          <p:nvPr/>
        </p:nvSpPr>
        <p:spPr>
          <a:xfrm>
            <a:off x="6998247" y="3537869"/>
            <a:ext cx="4125515" cy="685347"/>
          </a:xfrm>
          <a:prstGeom prst="rect">
            <a:avLst/>
          </a:prstGeom>
        </p:spPr>
        <p:txBody>
          <a:bodyPr vert="horz" lIns="91425" tIns="91425" rIns="91425" bIns="91425" rtlCol="0" anchor="b" anchorCtr="0">
            <a:normAutofit/>
          </a:bodyPr>
          <a:lstStyle>
            <a:lvl1pPr lvl="0" algn="ctr" defTabSz="914400" rtl="0" eaLnBrk="1" latinLnBrk="0" hangingPunct="1">
              <a:lnSpc>
                <a:spcPct val="90000"/>
              </a:lnSpc>
              <a:spcBef>
                <a:spcPts val="0"/>
              </a:spcBef>
              <a:buNone/>
              <a:defRPr sz="3600" kern="1200">
                <a:solidFill>
                  <a:schemeClr val="bg1"/>
                </a:solidFill>
                <a:latin typeface="+mj-lt"/>
                <a:ea typeface="+mj-ea"/>
                <a:cs typeface="+mj-cs"/>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r>
              <a:rPr lang="en-CA" dirty="0" smtClean="0"/>
              <a:t>Ignorant Hunters</a:t>
            </a:r>
            <a:endParaRPr lang="en-CA" dirty="0"/>
          </a:p>
        </p:txBody>
      </p:sp>
      <p:grpSp>
        <p:nvGrpSpPr>
          <p:cNvPr id="3" name="Group 2"/>
          <p:cNvGrpSpPr/>
          <p:nvPr/>
        </p:nvGrpSpPr>
        <p:grpSpPr>
          <a:xfrm>
            <a:off x="285497" y="2295006"/>
            <a:ext cx="4956460" cy="2286883"/>
            <a:chOff x="285497" y="2295006"/>
            <a:chExt cx="4956460" cy="2286883"/>
          </a:xfrm>
        </p:grpSpPr>
        <p:grpSp>
          <p:nvGrpSpPr>
            <p:cNvPr id="2" name="Group 1"/>
            <p:cNvGrpSpPr/>
            <p:nvPr/>
          </p:nvGrpSpPr>
          <p:grpSpPr>
            <a:xfrm>
              <a:off x="289711" y="2295006"/>
              <a:ext cx="4952246" cy="2286883"/>
              <a:chOff x="289711" y="2295006"/>
              <a:chExt cx="4952246" cy="2286883"/>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1352" t="28209" r="9995" b="7222"/>
              <a:stretch/>
            </p:blipFill>
            <p:spPr>
              <a:xfrm>
                <a:off x="289711" y="2295006"/>
                <a:ext cx="4952246" cy="2286883"/>
              </a:xfrm>
              <a:prstGeom prst="rect">
                <a:avLst/>
              </a:prstGeom>
            </p:spPr>
          </p:pic>
          <p:sp>
            <p:nvSpPr>
              <p:cNvPr id="8" name="Rectangle 7"/>
              <p:cNvSpPr/>
              <p:nvPr/>
            </p:nvSpPr>
            <p:spPr>
              <a:xfrm>
                <a:off x="3100388" y="2445268"/>
                <a:ext cx="1020762" cy="213661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Isosceles Triangle 9"/>
              <p:cNvSpPr/>
              <p:nvPr/>
            </p:nvSpPr>
            <p:spPr>
              <a:xfrm rot="13751512">
                <a:off x="3723027" y="3269666"/>
                <a:ext cx="456911" cy="356795"/>
              </a:xfrm>
              <a:prstGeom prst="triangle">
                <a:avLst>
                  <a:gd name="adj" fmla="val 57468"/>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1" name="Rectangle 10"/>
            <p:cNvSpPr/>
            <p:nvPr/>
          </p:nvSpPr>
          <p:spPr>
            <a:xfrm>
              <a:off x="285497" y="2370137"/>
              <a:ext cx="2814891" cy="2136619"/>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14"/>
            <p:cNvSpPr/>
            <p:nvPr/>
          </p:nvSpPr>
          <p:spPr>
            <a:xfrm>
              <a:off x="1264920" y="3158557"/>
              <a:ext cx="213166" cy="215674"/>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10709885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1"/>
          </p:nvPr>
        </p:nvSpPr>
        <p:spPr>
          <a:xfrm>
            <a:off x="3363102" y="1925439"/>
            <a:ext cx="8229899" cy="4206844"/>
          </a:xfrm>
        </p:spPr>
        <p:txBody>
          <a:bodyPr>
            <a:normAutofit/>
          </a:bodyPr>
          <a:lstStyle/>
          <a:p>
            <a:r>
              <a:rPr lang="en-CA" sz="2000" dirty="0"/>
              <a:t>Have dedicated personnel(s), with the right tasks and skill set, and already have good organization, planning and prioritization in place</a:t>
            </a:r>
            <a:r>
              <a:rPr lang="en-CA" sz="2000" dirty="0" smtClean="0"/>
              <a:t>.</a:t>
            </a:r>
          </a:p>
          <a:p>
            <a:endParaRPr lang="en-CA" sz="2000" dirty="0"/>
          </a:p>
          <a:p>
            <a:r>
              <a:rPr lang="en-CA" sz="2000" dirty="0" smtClean="0"/>
              <a:t>They also working with the other teams occasionally.</a:t>
            </a:r>
          </a:p>
          <a:p>
            <a:endParaRPr lang="en-CA" sz="2000" dirty="0"/>
          </a:p>
          <a:p>
            <a:r>
              <a:rPr lang="en-CA" sz="2000" dirty="0" smtClean="0"/>
              <a:t>But!</a:t>
            </a:r>
          </a:p>
          <a:p>
            <a:endParaRPr lang="en-CA" sz="2000" dirty="0"/>
          </a:p>
          <a:p>
            <a:r>
              <a:rPr lang="en-CA" sz="2000" dirty="0" smtClean="0"/>
              <a:t>They are </a:t>
            </a:r>
            <a:r>
              <a:rPr lang="en-CA" sz="2000" b="1" dirty="0" smtClean="0"/>
              <a:t>ignoring lots of responsibilities</a:t>
            </a:r>
            <a:r>
              <a:rPr lang="en-CA" sz="2000" dirty="0" smtClean="0"/>
              <a:t> during and after hunting and detection creation.</a:t>
            </a:r>
            <a:endParaRPr lang="en-CA" sz="2000" dirty="0"/>
          </a:p>
          <a:p>
            <a:endParaRPr lang="en-CA" sz="2000" dirty="0" smtClean="0"/>
          </a:p>
          <a:p>
            <a:r>
              <a:rPr lang="en-CA" sz="2000" dirty="0" smtClean="0"/>
              <a:t>They are </a:t>
            </a:r>
            <a:r>
              <a:rPr lang="en-CA" sz="2000" b="1" dirty="0" smtClean="0"/>
              <a:t>making lot of assumptions </a:t>
            </a:r>
            <a:r>
              <a:rPr lang="en-CA" sz="2000" dirty="0" smtClean="0"/>
              <a:t>during the research phase.</a:t>
            </a:r>
          </a:p>
          <a:p>
            <a:endParaRPr lang="en-CA" sz="2000" b="1" dirty="0"/>
          </a:p>
          <a:p>
            <a:r>
              <a:rPr lang="en-CA" sz="2000" dirty="0" smtClean="0"/>
              <a:t>Seeing that once something is covered you are all set for life!</a:t>
            </a:r>
            <a:r>
              <a:rPr lang="en-CA" sz="2000" b="1" dirty="0" smtClean="0"/>
              <a:t> Lacking improvements and re-learning</a:t>
            </a:r>
            <a:r>
              <a:rPr lang="en-CA" sz="2000" dirty="0" smtClean="0"/>
              <a:t>.</a:t>
            </a:r>
            <a:endParaRPr lang="en-CA" sz="2000" dirty="0"/>
          </a:p>
        </p:txBody>
      </p:sp>
      <p:sp>
        <p:nvSpPr>
          <p:cNvPr id="2" name="Title 1"/>
          <p:cNvSpPr>
            <a:spLocks noGrp="1"/>
          </p:cNvSpPr>
          <p:nvPr>
            <p:ph type="title"/>
          </p:nvPr>
        </p:nvSpPr>
        <p:spPr/>
        <p:txBody>
          <a:bodyPr/>
          <a:lstStyle/>
          <a:p>
            <a:r>
              <a:rPr lang="en-CA" dirty="0" smtClean="0"/>
              <a:t>Who are they?</a:t>
            </a:r>
            <a:endParaRPr lang="en-CA" dirty="0"/>
          </a:p>
        </p:txBody>
      </p:sp>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82823" t="-778" r="60" b="-653"/>
          <a:stretch/>
        </p:blipFill>
        <p:spPr>
          <a:xfrm>
            <a:off x="421418" y="344542"/>
            <a:ext cx="1898241" cy="6168915"/>
          </a:xfrm>
        </p:spPr>
      </p:pic>
    </p:spTree>
    <p:extLst>
      <p:ext uri="{BB962C8B-B14F-4D97-AF65-F5344CB8AC3E}">
        <p14:creationId xmlns:p14="http://schemas.microsoft.com/office/powerpoint/2010/main" val="67748622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1"/>
          </p:nvPr>
        </p:nvSpPr>
        <p:spPr>
          <a:xfrm>
            <a:off x="3363102" y="1762125"/>
            <a:ext cx="8229899" cy="4943475"/>
          </a:xfrm>
        </p:spPr>
        <p:txBody>
          <a:bodyPr>
            <a:normAutofit lnSpcReduction="10000"/>
          </a:bodyPr>
          <a:lstStyle/>
          <a:p>
            <a:r>
              <a:rPr lang="en-CA" sz="2000" dirty="0" smtClean="0"/>
              <a:t>Blind hunting with lot of assumptions</a:t>
            </a:r>
          </a:p>
          <a:p>
            <a:pPr marL="800100" lvl="1" indent="-342900">
              <a:buFont typeface="Arial" panose="020B0604020202020204" pitchFamily="34" charset="0"/>
              <a:buChar char="•"/>
            </a:pPr>
            <a:r>
              <a:rPr lang="en-CA" sz="1600" dirty="0" smtClean="0"/>
              <a:t>Using open source detection ideas blindly (not looking into their environment)</a:t>
            </a:r>
          </a:p>
          <a:p>
            <a:pPr marL="800100" lvl="1" indent="-342900">
              <a:buFont typeface="Arial" panose="020B0604020202020204" pitchFamily="34" charset="0"/>
              <a:buChar char="•"/>
            </a:pPr>
            <a:r>
              <a:rPr lang="en-CA" sz="1600" dirty="0" smtClean="0"/>
              <a:t>Not performing real emulation of the technique, fully assume detection will work</a:t>
            </a:r>
          </a:p>
          <a:p>
            <a:pPr marL="800100" lvl="1" indent="-342900">
              <a:buFont typeface="Arial" panose="020B0604020202020204" pitchFamily="34" charset="0"/>
              <a:buChar char="•"/>
            </a:pPr>
            <a:r>
              <a:rPr lang="en-CA" sz="1600" dirty="0" smtClean="0"/>
              <a:t>Assuming testing lab environment is the same as production environment </a:t>
            </a:r>
          </a:p>
          <a:p>
            <a:pPr lvl="1"/>
            <a:endParaRPr lang="en-CA" sz="1600" dirty="0"/>
          </a:p>
          <a:p>
            <a:r>
              <a:rPr lang="en-CA" sz="2000" dirty="0" smtClean="0"/>
              <a:t>Ignoring that detection is an interconnected systems</a:t>
            </a:r>
          </a:p>
          <a:p>
            <a:pPr marL="800100" lvl="1" indent="-342900">
              <a:buFont typeface="Arial" panose="020B0604020202020204" pitchFamily="34" charset="0"/>
              <a:buChar char="•"/>
            </a:pPr>
            <a:r>
              <a:rPr lang="en-CA" sz="1600" dirty="0" smtClean="0"/>
              <a:t>No understanding of logging engineering concept (e.g. configuration, deployment, limitation, etc.)</a:t>
            </a:r>
          </a:p>
          <a:p>
            <a:pPr marL="800100" lvl="1" indent="-342900">
              <a:buFont typeface="Arial" panose="020B0604020202020204" pitchFamily="34" charset="0"/>
              <a:buChar char="•"/>
            </a:pPr>
            <a:r>
              <a:rPr lang="en-CA" sz="1600" dirty="0" smtClean="0"/>
              <a:t>No understanding of SIEM engineering concept (e.g. field mapping, parsing, computational limitation)</a:t>
            </a:r>
          </a:p>
          <a:p>
            <a:pPr marL="800100" lvl="1" indent="-342900">
              <a:buFont typeface="Arial" panose="020B0604020202020204" pitchFamily="34" charset="0"/>
              <a:buChar char="•"/>
            </a:pPr>
            <a:endParaRPr lang="en-CA" sz="1600" dirty="0" smtClean="0"/>
          </a:p>
          <a:p>
            <a:r>
              <a:rPr lang="en-CA" sz="2000" dirty="0" smtClean="0"/>
              <a:t>No continuous detection monitoring </a:t>
            </a:r>
            <a:endParaRPr lang="en-CA" sz="2000" dirty="0"/>
          </a:p>
          <a:p>
            <a:pPr marL="800100" lvl="1" indent="-342900">
              <a:buFont typeface="Arial" panose="020B0604020202020204" pitchFamily="34" charset="0"/>
              <a:buChar char="•"/>
            </a:pPr>
            <a:r>
              <a:rPr lang="en-CA" sz="1600" dirty="0" smtClean="0"/>
              <a:t>No regular testing in certain points in the detection pipeline (e.g. RTA/ART)</a:t>
            </a:r>
          </a:p>
          <a:p>
            <a:pPr marL="800100" lvl="1" indent="-342900">
              <a:buFont typeface="Arial" panose="020B0604020202020204" pitchFamily="34" charset="0"/>
              <a:buChar char="•"/>
            </a:pPr>
            <a:r>
              <a:rPr lang="en-CA" sz="1600" dirty="0" smtClean="0"/>
              <a:t>No audit process such as FP rate or missing documentation</a:t>
            </a:r>
          </a:p>
          <a:p>
            <a:pPr marL="800100" lvl="1" indent="-342900">
              <a:buFont typeface="Arial" panose="020B0604020202020204" pitchFamily="34" charset="0"/>
              <a:buChar char="•"/>
            </a:pPr>
            <a:r>
              <a:rPr lang="en-CA" sz="1600" dirty="0" smtClean="0"/>
              <a:t>Assume nothing will ever go wrong</a:t>
            </a:r>
          </a:p>
          <a:p>
            <a:pPr marL="800100" lvl="1" indent="-342900">
              <a:buFont typeface="Arial" panose="020B0604020202020204" pitchFamily="34" charset="0"/>
              <a:buChar char="•"/>
            </a:pPr>
            <a:endParaRPr lang="en-CA" sz="1600" dirty="0"/>
          </a:p>
          <a:p>
            <a:r>
              <a:rPr lang="en-CA" sz="2000" dirty="0"/>
              <a:t>No</a:t>
            </a:r>
            <a:r>
              <a:rPr lang="en-CA" sz="2000" dirty="0" smtClean="0"/>
              <a:t> improvement and learning </a:t>
            </a:r>
            <a:endParaRPr lang="en-CA" sz="2000" dirty="0"/>
          </a:p>
          <a:p>
            <a:pPr marL="800100" lvl="1" indent="-342900">
              <a:buFont typeface="Arial" panose="020B0604020202020204" pitchFamily="34" charset="0"/>
              <a:buChar char="•"/>
            </a:pPr>
            <a:r>
              <a:rPr lang="en-CA" sz="1600" dirty="0" smtClean="0"/>
              <a:t>Too confident on the detection they have developed</a:t>
            </a:r>
          </a:p>
          <a:p>
            <a:pPr marL="800100" lvl="1" indent="-342900">
              <a:buFont typeface="Arial" panose="020B0604020202020204" pitchFamily="34" charset="0"/>
              <a:buChar char="•"/>
            </a:pPr>
            <a:r>
              <a:rPr lang="en-CA" sz="1600" dirty="0" smtClean="0"/>
              <a:t>See no point of redoing TTPs (if they are using MITRE ATT&amp;CK)</a:t>
            </a:r>
          </a:p>
          <a:p>
            <a:pPr marL="800100" lvl="1" indent="-342900">
              <a:buFont typeface="Arial" panose="020B0604020202020204" pitchFamily="34" charset="0"/>
              <a:buChar char="•"/>
            </a:pPr>
            <a:r>
              <a:rPr lang="en-CA" sz="1600" dirty="0" smtClean="0"/>
              <a:t>Not taking effort to learn logging mechanism (e.g. talk to Development team to understand custom apps logs, talk to Network Security team to understand Firewall logs, etc.)</a:t>
            </a:r>
            <a:endParaRPr lang="en-CA" sz="1600" dirty="0"/>
          </a:p>
          <a:p>
            <a:pPr marL="800100" lvl="1" indent="-342900">
              <a:buFont typeface="Arial" panose="020B0604020202020204" pitchFamily="34" charset="0"/>
              <a:buChar char="•"/>
            </a:pPr>
            <a:endParaRPr lang="en-CA" sz="1600" dirty="0"/>
          </a:p>
        </p:txBody>
      </p:sp>
      <p:sp>
        <p:nvSpPr>
          <p:cNvPr id="2" name="Title 1"/>
          <p:cNvSpPr>
            <a:spLocks noGrp="1"/>
          </p:cNvSpPr>
          <p:nvPr>
            <p:ph type="title"/>
          </p:nvPr>
        </p:nvSpPr>
        <p:spPr/>
        <p:txBody>
          <a:bodyPr/>
          <a:lstStyle/>
          <a:p>
            <a:r>
              <a:rPr lang="en-CA" dirty="0" smtClean="0"/>
              <a:t>Ignorant Traits</a:t>
            </a:r>
            <a:endParaRPr lang="en-CA" dirty="0"/>
          </a:p>
        </p:txBody>
      </p:sp>
      <p:pic>
        <p:nvPicPr>
          <p:cNvPr id="6" name="Picture Placeholder 5"/>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82823" t="-778" r="60" b="-653"/>
          <a:stretch/>
        </p:blipFill>
        <p:spPr>
          <a:xfrm>
            <a:off x="421418" y="344542"/>
            <a:ext cx="1898241" cy="6168915"/>
          </a:xfrm>
        </p:spPr>
      </p:pic>
    </p:spTree>
    <p:extLst>
      <p:ext uri="{BB962C8B-B14F-4D97-AF65-F5344CB8AC3E}">
        <p14:creationId xmlns:p14="http://schemas.microsoft.com/office/powerpoint/2010/main" val="348297512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829341" y="958449"/>
            <a:ext cx="10473069" cy="57263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3200" dirty="0" smtClean="0"/>
              <a:t>Getting out of HIM -4</a:t>
            </a:r>
            <a:endParaRPr lang="en-CA" sz="3200" dirty="0"/>
          </a:p>
        </p:txBody>
      </p:sp>
      <p:sp>
        <p:nvSpPr>
          <p:cNvPr id="6" name="Text Placeholder 3"/>
          <p:cNvSpPr txBox="1">
            <a:spLocks/>
          </p:cNvSpPr>
          <p:nvPr/>
        </p:nvSpPr>
        <p:spPr>
          <a:xfrm>
            <a:off x="829341" y="1789705"/>
            <a:ext cx="10473069" cy="4238956"/>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r>
              <a:rPr lang="en-CA" sz="2000" dirty="0" smtClean="0"/>
              <a:t>Perform all the required tests</a:t>
            </a:r>
          </a:p>
          <a:p>
            <a:pPr marL="800100" lvl="1" indent="-342900">
              <a:buFont typeface="Arial" panose="020B0604020202020204" pitchFamily="34" charset="0"/>
              <a:buChar char="•"/>
            </a:pPr>
            <a:r>
              <a:rPr lang="en-CA" sz="1600" dirty="0" smtClean="0"/>
              <a:t>Emulation from start to the end until you can see the logs in the centralized production SIEM</a:t>
            </a:r>
          </a:p>
          <a:p>
            <a:pPr marL="800100" lvl="1" indent="-342900">
              <a:buFont typeface="Arial" panose="020B0604020202020204" pitchFamily="34" charset="0"/>
              <a:buChar char="•"/>
            </a:pPr>
            <a:r>
              <a:rPr lang="en-CA" sz="1600" dirty="0" smtClean="0"/>
              <a:t>Review open source detection before deployment (is it applicable, will there be lot of FP, etc.)</a:t>
            </a:r>
          </a:p>
          <a:p>
            <a:pPr marL="342900" indent="-342900">
              <a:buFont typeface="Arial" panose="020B0604020202020204" pitchFamily="34" charset="0"/>
              <a:buChar char="•"/>
            </a:pPr>
            <a:r>
              <a:rPr lang="en-CA" sz="2000" dirty="0" smtClean="0"/>
              <a:t>Make effort to understand the underlying technologies</a:t>
            </a:r>
          </a:p>
          <a:p>
            <a:pPr marL="800100" lvl="1" indent="-342900">
              <a:buFont typeface="Arial" panose="020B0604020202020204" pitchFamily="34" charset="0"/>
              <a:buChar char="•"/>
            </a:pPr>
            <a:r>
              <a:rPr lang="en-CA" sz="1600" dirty="0" smtClean="0"/>
              <a:t>Attend SIEM trainings or have some discussion with your infrastructure engineer</a:t>
            </a:r>
          </a:p>
          <a:p>
            <a:pPr marL="800100" lvl="1" indent="-342900">
              <a:buFont typeface="Arial" panose="020B0604020202020204" pitchFamily="34" charset="0"/>
              <a:buChar char="•"/>
            </a:pPr>
            <a:r>
              <a:rPr lang="en-CA" sz="1600" dirty="0" smtClean="0"/>
              <a:t>When a detection require some changes in the infrastructure, find out what is exactly the changes needed</a:t>
            </a:r>
          </a:p>
          <a:p>
            <a:pPr marL="342900" indent="-342900">
              <a:buFont typeface="Arial" panose="020B0604020202020204" pitchFamily="34" charset="0"/>
              <a:buChar char="•"/>
            </a:pPr>
            <a:r>
              <a:rPr lang="en-CA" sz="2000" dirty="0" smtClean="0"/>
              <a:t>Include automated testing framework in your pipeline</a:t>
            </a:r>
          </a:p>
          <a:p>
            <a:pPr marL="800100" lvl="1" indent="-342900">
              <a:buFont typeface="Arial" panose="020B0604020202020204" pitchFamily="34" charset="0"/>
              <a:buChar char="•"/>
            </a:pPr>
            <a:r>
              <a:rPr lang="en-CA" sz="1600" dirty="0" smtClean="0"/>
              <a:t>You’ll be able to verify when your detection is working or not</a:t>
            </a:r>
          </a:p>
          <a:p>
            <a:pPr marL="800100" lvl="1" indent="-342900">
              <a:buFont typeface="Arial" panose="020B0604020202020204" pitchFamily="34" charset="0"/>
              <a:buChar char="•"/>
            </a:pPr>
            <a:r>
              <a:rPr lang="en-CA" sz="1600" dirty="0" smtClean="0"/>
              <a:t>Test the whole pipeline (from source to pipeline to SIEM to detection engine to ticketing)</a:t>
            </a:r>
          </a:p>
          <a:p>
            <a:pPr marL="342900" indent="-342900">
              <a:buFont typeface="Arial" panose="020B0604020202020204" pitchFamily="34" charset="0"/>
              <a:buChar char="•"/>
            </a:pPr>
            <a:r>
              <a:rPr lang="en-CA" sz="2000" dirty="0" smtClean="0"/>
              <a:t> Assume that your detection will be bypassed by attacker</a:t>
            </a:r>
          </a:p>
          <a:p>
            <a:pPr marL="800100" lvl="1" indent="-342900">
              <a:buFont typeface="Arial" panose="020B0604020202020204" pitchFamily="34" charset="0"/>
              <a:buChar char="•"/>
            </a:pPr>
            <a:r>
              <a:rPr lang="en-CA" sz="1600" dirty="0" smtClean="0"/>
              <a:t>When you ran out of ideas start your hypothesis creation from your old detection</a:t>
            </a:r>
          </a:p>
          <a:p>
            <a:pPr marL="800100" lvl="1" indent="-342900">
              <a:buFont typeface="Arial" panose="020B0604020202020204" pitchFamily="34" charset="0"/>
              <a:buChar char="•"/>
            </a:pPr>
            <a:r>
              <a:rPr lang="en-CA" sz="1600" dirty="0" smtClean="0"/>
              <a:t>Ask question like “what if” or “imagine if”</a:t>
            </a:r>
          </a:p>
          <a:p>
            <a:pPr marL="800100" lvl="1" indent="-342900">
              <a:buFont typeface="Arial" panose="020B0604020202020204" pitchFamily="34" charset="0"/>
              <a:buChar char="•"/>
            </a:pPr>
            <a:r>
              <a:rPr lang="en-CA" sz="1600" dirty="0" smtClean="0"/>
              <a:t>Always pay attention on what’s going in the industry (e.g. follow conference presentation, new tools, etc.)</a:t>
            </a:r>
          </a:p>
          <a:p>
            <a:pPr marL="342900" indent="-342900">
              <a:buFont typeface="Arial" panose="020B0604020202020204" pitchFamily="34" charset="0"/>
              <a:buChar char="•"/>
            </a:pPr>
            <a:endParaRPr lang="en-CA" sz="2000" dirty="0" smtClean="0"/>
          </a:p>
          <a:p>
            <a:pPr marL="342900" indent="-342900">
              <a:buFont typeface="Arial" panose="020B0604020202020204" pitchFamily="34" charset="0"/>
              <a:buChar char="•"/>
            </a:pPr>
            <a:endParaRPr lang="en-CA" sz="2000" dirty="0"/>
          </a:p>
        </p:txBody>
      </p:sp>
    </p:spTree>
    <p:extLst>
      <p:ext uri="{BB962C8B-B14F-4D97-AF65-F5344CB8AC3E}">
        <p14:creationId xmlns:p14="http://schemas.microsoft.com/office/powerpoint/2010/main" val="128783488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98"/>
          <p:cNvSpPr txBox="1">
            <a:spLocks noGrp="1"/>
          </p:cNvSpPr>
          <p:nvPr>
            <p:ph type="ctrTitle"/>
          </p:nvPr>
        </p:nvSpPr>
        <p:spPr>
          <a:xfrm>
            <a:off x="1143002" y="2593292"/>
            <a:ext cx="4277284" cy="1202532"/>
          </a:xfrm>
          <a:prstGeom prst="rect">
            <a:avLst/>
          </a:prstGeom>
          <a:scene3d>
            <a:camera prst="perspectiveLeft" fov="4500000">
              <a:rot lat="21309059" lon="20699850" rev="21495943"/>
            </a:camera>
            <a:lightRig rig="threePt" dir="t"/>
          </a:scene3d>
        </p:spPr>
        <p:txBody>
          <a:bodyPr lIns="91425" tIns="91425" rIns="91425" bIns="91425" anchor="b" anchorCtr="0">
            <a:noAutofit/>
          </a:bodyPr>
          <a:lstStyle/>
          <a:p>
            <a:pPr lvl="0" rtl="0">
              <a:spcBef>
                <a:spcPts val="0"/>
              </a:spcBef>
              <a:buNone/>
            </a:pPr>
            <a:r>
              <a:rPr lang="en" sz="2800" dirty="0" smtClean="0">
                <a:effectLst/>
              </a:rPr>
              <a:t>Closing</a:t>
            </a:r>
            <a:endParaRPr lang="en" sz="2800" dirty="0">
              <a:effectLst/>
            </a:endParaRPr>
          </a:p>
        </p:txBody>
      </p:sp>
    </p:spTree>
    <p:extLst>
      <p:ext uri="{BB962C8B-B14F-4D97-AF65-F5344CB8AC3E}">
        <p14:creationId xmlns:p14="http://schemas.microsoft.com/office/powerpoint/2010/main" val="143011074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AC4C53B-561D-4DBD-BAB2-2179840AA0A4}"/>
              </a:ext>
            </a:extLst>
          </p:cNvPr>
          <p:cNvSpPr txBox="1">
            <a:spLocks/>
          </p:cNvSpPr>
          <p:nvPr/>
        </p:nvSpPr>
        <p:spPr>
          <a:xfrm>
            <a:off x="1722475" y="2963921"/>
            <a:ext cx="8537944" cy="93015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 sz="4800" dirty="0" smtClean="0">
                <a:solidFill>
                  <a:srgbClr val="3F3F41"/>
                </a:solidFill>
                <a:latin typeface="+mj-lt"/>
              </a:rPr>
              <a:t>Threat hunting is not easy!</a:t>
            </a:r>
          </a:p>
          <a:p>
            <a:pPr algn="ctr"/>
            <a:r>
              <a:rPr lang="en" sz="1800" dirty="0" smtClean="0">
                <a:solidFill>
                  <a:srgbClr val="3F3F41"/>
                </a:solidFill>
                <a:latin typeface="+mj-lt"/>
              </a:rPr>
              <a:t>Kn</a:t>
            </a:r>
            <a:r>
              <a:rPr lang="en-CA" sz="1800" dirty="0" smtClean="0">
                <a:solidFill>
                  <a:srgbClr val="3F3F41"/>
                </a:solidFill>
                <a:latin typeface="+mj-lt"/>
              </a:rPr>
              <a:t>own from</a:t>
            </a:r>
            <a:r>
              <a:rPr lang="en" sz="1800" dirty="0" smtClean="0">
                <a:solidFill>
                  <a:srgbClr val="3F3F41"/>
                </a:solidFill>
                <a:latin typeface="+mj-lt"/>
              </a:rPr>
              <a:t> </a:t>
            </a:r>
            <a:r>
              <a:rPr lang="en" sz="1800" dirty="0" smtClean="0">
                <a:solidFill>
                  <a:srgbClr val="3F3F41"/>
                </a:solidFill>
                <a:latin typeface="+mj-lt"/>
              </a:rPr>
              <a:t>community experience and HIM is created to </a:t>
            </a:r>
            <a:r>
              <a:rPr lang="en" sz="1800" dirty="0" smtClean="0">
                <a:solidFill>
                  <a:srgbClr val="3F3F41"/>
                </a:solidFill>
                <a:latin typeface="+mj-lt"/>
              </a:rPr>
              <a:t>educate </a:t>
            </a:r>
            <a:r>
              <a:rPr lang="en" sz="1800" dirty="0" smtClean="0">
                <a:solidFill>
                  <a:srgbClr val="3F3F41"/>
                </a:solidFill>
                <a:latin typeface="+mj-lt"/>
              </a:rPr>
              <a:t>you about </a:t>
            </a:r>
            <a:r>
              <a:rPr lang="en" sz="1800" dirty="0" smtClean="0">
                <a:solidFill>
                  <a:srgbClr val="3F3F41"/>
                </a:solidFill>
                <a:latin typeface="+mj-lt"/>
              </a:rPr>
              <a:t>it</a:t>
            </a:r>
            <a:endParaRPr lang="en" sz="1800" dirty="0">
              <a:solidFill>
                <a:srgbClr val="3F3F41"/>
              </a:solidFill>
              <a:latin typeface="+mj-lt"/>
            </a:endParaRPr>
          </a:p>
        </p:txBody>
      </p:sp>
    </p:spTree>
    <p:extLst>
      <p:ext uri="{BB962C8B-B14F-4D97-AF65-F5344CB8AC3E}">
        <p14:creationId xmlns:p14="http://schemas.microsoft.com/office/powerpoint/2010/main" val="231987166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529" y="430685"/>
            <a:ext cx="10693629" cy="6015166"/>
          </a:xfrm>
          <a:prstGeom prst="rect">
            <a:avLst/>
          </a:prstGeom>
        </p:spPr>
      </p:pic>
    </p:spTree>
    <p:extLst>
      <p:ext uri="{BB962C8B-B14F-4D97-AF65-F5344CB8AC3E}">
        <p14:creationId xmlns:p14="http://schemas.microsoft.com/office/powerpoint/2010/main" val="251647358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326004" y="270344"/>
            <a:ext cx="11513487" cy="6322960"/>
            <a:chOff x="326004" y="270344"/>
            <a:chExt cx="11513487" cy="632296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6004" y="270344"/>
              <a:ext cx="11513487" cy="6322960"/>
            </a:xfrm>
            <a:prstGeom prst="rect">
              <a:avLst/>
            </a:prstGeom>
          </p:spPr>
        </p:pic>
        <p:sp>
          <p:nvSpPr>
            <p:cNvPr id="3" name="TextBox 2"/>
            <p:cNvSpPr txBox="1"/>
            <p:nvPr/>
          </p:nvSpPr>
          <p:spPr>
            <a:xfrm>
              <a:off x="326004" y="2069125"/>
              <a:ext cx="1844702" cy="461665"/>
            </a:xfrm>
            <a:prstGeom prst="rect">
              <a:avLst/>
            </a:prstGeom>
            <a:noFill/>
          </p:spPr>
          <p:txBody>
            <a:bodyPr wrap="square" rtlCol="0" anchor="ctr">
              <a:spAutoFit/>
            </a:bodyPr>
            <a:lstStyle/>
            <a:p>
              <a:pPr algn="ctr"/>
              <a:r>
                <a:rPr lang="en-CA" sz="1200" dirty="0" smtClean="0"/>
                <a:t>Dedicated hunting </a:t>
              </a:r>
            </a:p>
            <a:p>
              <a:pPr algn="ctr"/>
              <a:r>
                <a:rPr lang="en-CA" sz="1200" dirty="0"/>
                <a:t>p</a:t>
              </a:r>
              <a:r>
                <a:rPr lang="en-CA" sz="1200" dirty="0" smtClean="0"/>
                <a:t>ersonnel </a:t>
              </a:r>
              <a:endParaRPr lang="en-CA" sz="1200" dirty="0"/>
            </a:p>
          </p:txBody>
        </p:sp>
        <p:sp>
          <p:nvSpPr>
            <p:cNvPr id="4" name="TextBox 3"/>
            <p:cNvSpPr txBox="1"/>
            <p:nvPr/>
          </p:nvSpPr>
          <p:spPr>
            <a:xfrm>
              <a:off x="397567" y="2847892"/>
              <a:ext cx="1844702" cy="646331"/>
            </a:xfrm>
            <a:prstGeom prst="rect">
              <a:avLst/>
            </a:prstGeom>
            <a:noFill/>
          </p:spPr>
          <p:txBody>
            <a:bodyPr wrap="square" rtlCol="0" anchor="ctr">
              <a:spAutoFit/>
            </a:bodyPr>
            <a:lstStyle/>
            <a:p>
              <a:pPr algn="ctr"/>
              <a:r>
                <a:rPr lang="en-CA" sz="1200" dirty="0" smtClean="0"/>
                <a:t>Management understanding of threat hunting concepts</a:t>
              </a:r>
              <a:endParaRPr lang="en-CA" sz="1200" dirty="0"/>
            </a:p>
          </p:txBody>
        </p:sp>
        <p:sp>
          <p:nvSpPr>
            <p:cNvPr id="5" name="TextBox 4"/>
            <p:cNvSpPr txBox="1"/>
            <p:nvPr/>
          </p:nvSpPr>
          <p:spPr>
            <a:xfrm>
              <a:off x="397567" y="3811325"/>
              <a:ext cx="1844702" cy="646331"/>
            </a:xfrm>
            <a:prstGeom prst="rect">
              <a:avLst/>
            </a:prstGeom>
            <a:noFill/>
          </p:spPr>
          <p:txBody>
            <a:bodyPr wrap="square" rtlCol="0" anchor="ctr">
              <a:spAutoFit/>
            </a:bodyPr>
            <a:lstStyle/>
            <a:p>
              <a:pPr algn="ctr"/>
              <a:r>
                <a:rPr lang="en-CA" sz="1200" dirty="0" smtClean="0"/>
                <a:t>Hunt organization, planning and prioritization capability</a:t>
              </a:r>
              <a:endParaRPr lang="en-CA" sz="1200" dirty="0"/>
            </a:p>
          </p:txBody>
        </p:sp>
        <p:sp>
          <p:nvSpPr>
            <p:cNvPr id="6" name="TextBox 5"/>
            <p:cNvSpPr txBox="1"/>
            <p:nvPr/>
          </p:nvSpPr>
          <p:spPr>
            <a:xfrm>
              <a:off x="397567" y="4757962"/>
              <a:ext cx="1844702" cy="646331"/>
            </a:xfrm>
            <a:prstGeom prst="rect">
              <a:avLst/>
            </a:prstGeom>
            <a:noFill/>
          </p:spPr>
          <p:txBody>
            <a:bodyPr wrap="square" rtlCol="0" anchor="ctr">
              <a:spAutoFit/>
            </a:bodyPr>
            <a:lstStyle/>
            <a:p>
              <a:pPr algn="ctr"/>
              <a:r>
                <a:rPr lang="en-CA" sz="1200" dirty="0" smtClean="0"/>
                <a:t>Integration with the rest of organization's security body</a:t>
              </a:r>
              <a:endParaRPr lang="en-CA" sz="1200" dirty="0"/>
            </a:p>
          </p:txBody>
        </p:sp>
        <p:sp>
          <p:nvSpPr>
            <p:cNvPr id="7" name="TextBox 6"/>
            <p:cNvSpPr txBox="1"/>
            <p:nvPr/>
          </p:nvSpPr>
          <p:spPr>
            <a:xfrm>
              <a:off x="397567" y="5736192"/>
              <a:ext cx="1844702" cy="646331"/>
            </a:xfrm>
            <a:prstGeom prst="rect">
              <a:avLst/>
            </a:prstGeom>
            <a:noFill/>
          </p:spPr>
          <p:txBody>
            <a:bodyPr wrap="square" rtlCol="0" anchor="ctr">
              <a:spAutoFit/>
            </a:bodyPr>
            <a:lstStyle/>
            <a:p>
              <a:pPr algn="ctr"/>
              <a:r>
                <a:rPr lang="en-CA" sz="1200" dirty="0" smtClean="0"/>
                <a:t>Continuous improvement, deployment and learning</a:t>
              </a:r>
              <a:endParaRPr lang="en-CA" sz="1200" dirty="0"/>
            </a:p>
          </p:txBody>
        </p:sp>
        <p:sp>
          <p:nvSpPr>
            <p:cNvPr id="8" name="TextBox 7"/>
            <p:cNvSpPr txBox="1"/>
            <p:nvPr/>
          </p:nvSpPr>
          <p:spPr>
            <a:xfrm>
              <a:off x="2313832" y="2069125"/>
              <a:ext cx="1844702" cy="461665"/>
            </a:xfrm>
            <a:prstGeom prst="rect">
              <a:avLst/>
            </a:prstGeom>
            <a:noFill/>
          </p:spPr>
          <p:txBody>
            <a:bodyPr wrap="square" rtlCol="0" anchor="ctr">
              <a:spAutoFit/>
            </a:bodyPr>
            <a:lstStyle/>
            <a:p>
              <a:pPr algn="ctr"/>
              <a:r>
                <a:rPr lang="en-CA" sz="1200" dirty="0" smtClean="0"/>
                <a:t>No dedicated hunting personnel </a:t>
              </a:r>
              <a:endParaRPr lang="en-CA" sz="1200" dirty="0"/>
            </a:p>
          </p:txBody>
        </p:sp>
        <p:sp>
          <p:nvSpPr>
            <p:cNvPr id="9" name="TextBox 8"/>
            <p:cNvSpPr txBox="1"/>
            <p:nvPr/>
          </p:nvSpPr>
          <p:spPr>
            <a:xfrm>
              <a:off x="2313832" y="3032557"/>
              <a:ext cx="1844702" cy="276999"/>
            </a:xfrm>
            <a:prstGeom prst="rect">
              <a:avLst/>
            </a:prstGeom>
            <a:noFill/>
          </p:spPr>
          <p:txBody>
            <a:bodyPr wrap="square" rtlCol="0" anchor="ctr">
              <a:spAutoFit/>
            </a:bodyPr>
            <a:lstStyle/>
            <a:p>
              <a:pPr algn="ctr"/>
              <a:r>
                <a:rPr lang="en-CA" sz="1200" dirty="0" smtClean="0"/>
                <a:t>N/A</a:t>
              </a:r>
              <a:endParaRPr lang="en-CA" sz="1200" dirty="0"/>
            </a:p>
          </p:txBody>
        </p:sp>
        <p:sp>
          <p:nvSpPr>
            <p:cNvPr id="10" name="TextBox 9"/>
            <p:cNvSpPr txBox="1"/>
            <p:nvPr/>
          </p:nvSpPr>
          <p:spPr>
            <a:xfrm>
              <a:off x="2313832" y="3995990"/>
              <a:ext cx="1844702" cy="276999"/>
            </a:xfrm>
            <a:prstGeom prst="rect">
              <a:avLst/>
            </a:prstGeom>
            <a:noFill/>
          </p:spPr>
          <p:txBody>
            <a:bodyPr wrap="square" rtlCol="0" anchor="ctr">
              <a:spAutoFit/>
            </a:bodyPr>
            <a:lstStyle/>
            <a:p>
              <a:pPr algn="ctr"/>
              <a:r>
                <a:rPr lang="en-CA" sz="1200" dirty="0" smtClean="0"/>
                <a:t>N/A</a:t>
              </a:r>
              <a:endParaRPr lang="en-CA" sz="1200" dirty="0"/>
            </a:p>
          </p:txBody>
        </p:sp>
        <p:sp>
          <p:nvSpPr>
            <p:cNvPr id="11" name="TextBox 10"/>
            <p:cNvSpPr txBox="1"/>
            <p:nvPr/>
          </p:nvSpPr>
          <p:spPr>
            <a:xfrm>
              <a:off x="2313832" y="4942627"/>
              <a:ext cx="1844702" cy="276999"/>
            </a:xfrm>
            <a:prstGeom prst="rect">
              <a:avLst/>
            </a:prstGeom>
            <a:noFill/>
          </p:spPr>
          <p:txBody>
            <a:bodyPr wrap="square" rtlCol="0" anchor="ctr">
              <a:spAutoFit/>
            </a:bodyPr>
            <a:lstStyle/>
            <a:p>
              <a:pPr algn="ctr"/>
              <a:r>
                <a:rPr lang="en-CA" sz="1200" dirty="0" smtClean="0"/>
                <a:t>N/A</a:t>
              </a:r>
              <a:endParaRPr lang="en-CA" sz="1200" dirty="0"/>
            </a:p>
          </p:txBody>
        </p:sp>
        <p:sp>
          <p:nvSpPr>
            <p:cNvPr id="12" name="TextBox 11"/>
            <p:cNvSpPr txBox="1"/>
            <p:nvPr/>
          </p:nvSpPr>
          <p:spPr>
            <a:xfrm>
              <a:off x="2297926" y="5920857"/>
              <a:ext cx="1844702" cy="276999"/>
            </a:xfrm>
            <a:prstGeom prst="rect">
              <a:avLst/>
            </a:prstGeom>
            <a:noFill/>
          </p:spPr>
          <p:txBody>
            <a:bodyPr wrap="square" rtlCol="0" anchor="ctr">
              <a:spAutoFit/>
            </a:bodyPr>
            <a:lstStyle/>
            <a:p>
              <a:pPr algn="ctr"/>
              <a:r>
                <a:rPr lang="en-CA" sz="1200" dirty="0" smtClean="0"/>
                <a:t>N/A</a:t>
              </a:r>
              <a:endParaRPr lang="en-CA" sz="1200" dirty="0"/>
            </a:p>
          </p:txBody>
        </p:sp>
        <p:sp>
          <p:nvSpPr>
            <p:cNvPr id="13" name="TextBox 12"/>
            <p:cNvSpPr txBox="1"/>
            <p:nvPr/>
          </p:nvSpPr>
          <p:spPr>
            <a:xfrm>
              <a:off x="4230097" y="3995990"/>
              <a:ext cx="1844702" cy="276999"/>
            </a:xfrm>
            <a:prstGeom prst="rect">
              <a:avLst/>
            </a:prstGeom>
            <a:noFill/>
          </p:spPr>
          <p:txBody>
            <a:bodyPr wrap="square" rtlCol="0" anchor="ctr">
              <a:spAutoFit/>
            </a:bodyPr>
            <a:lstStyle/>
            <a:p>
              <a:pPr algn="ctr"/>
              <a:r>
                <a:rPr lang="en-CA" sz="1200" dirty="0" smtClean="0"/>
                <a:t>N/A</a:t>
              </a:r>
              <a:endParaRPr lang="en-CA" sz="1200" dirty="0"/>
            </a:p>
          </p:txBody>
        </p:sp>
        <p:sp>
          <p:nvSpPr>
            <p:cNvPr id="14" name="TextBox 13"/>
            <p:cNvSpPr txBox="1"/>
            <p:nvPr/>
          </p:nvSpPr>
          <p:spPr>
            <a:xfrm>
              <a:off x="4230097" y="4942627"/>
              <a:ext cx="1844702" cy="276999"/>
            </a:xfrm>
            <a:prstGeom prst="rect">
              <a:avLst/>
            </a:prstGeom>
            <a:noFill/>
          </p:spPr>
          <p:txBody>
            <a:bodyPr wrap="square" rtlCol="0" anchor="ctr">
              <a:spAutoFit/>
            </a:bodyPr>
            <a:lstStyle/>
            <a:p>
              <a:pPr algn="ctr"/>
              <a:r>
                <a:rPr lang="en-CA" sz="1200" dirty="0" smtClean="0"/>
                <a:t>N/A</a:t>
              </a:r>
              <a:endParaRPr lang="en-CA" sz="1200" dirty="0"/>
            </a:p>
          </p:txBody>
        </p:sp>
        <p:sp>
          <p:nvSpPr>
            <p:cNvPr id="15" name="TextBox 14"/>
            <p:cNvSpPr txBox="1"/>
            <p:nvPr/>
          </p:nvSpPr>
          <p:spPr>
            <a:xfrm>
              <a:off x="4214191" y="5920857"/>
              <a:ext cx="1844702" cy="276999"/>
            </a:xfrm>
            <a:prstGeom prst="rect">
              <a:avLst/>
            </a:prstGeom>
            <a:noFill/>
          </p:spPr>
          <p:txBody>
            <a:bodyPr wrap="square" rtlCol="0" anchor="ctr">
              <a:spAutoFit/>
            </a:bodyPr>
            <a:lstStyle/>
            <a:p>
              <a:pPr algn="ctr"/>
              <a:r>
                <a:rPr lang="en-CA" sz="1200" dirty="0" smtClean="0"/>
                <a:t>N/A</a:t>
              </a:r>
              <a:endParaRPr lang="en-CA" sz="1200" dirty="0"/>
            </a:p>
          </p:txBody>
        </p:sp>
        <p:sp>
          <p:nvSpPr>
            <p:cNvPr id="17" name="TextBox 16"/>
            <p:cNvSpPr txBox="1"/>
            <p:nvPr/>
          </p:nvSpPr>
          <p:spPr>
            <a:xfrm>
              <a:off x="6146362" y="4942627"/>
              <a:ext cx="1844702" cy="276999"/>
            </a:xfrm>
            <a:prstGeom prst="rect">
              <a:avLst/>
            </a:prstGeom>
            <a:noFill/>
          </p:spPr>
          <p:txBody>
            <a:bodyPr wrap="square" rtlCol="0" anchor="ctr">
              <a:spAutoFit/>
            </a:bodyPr>
            <a:lstStyle/>
            <a:p>
              <a:pPr algn="ctr"/>
              <a:r>
                <a:rPr lang="en-CA" sz="1200" dirty="0" smtClean="0">
                  <a:solidFill>
                    <a:schemeClr val="bg1"/>
                  </a:solidFill>
                </a:rPr>
                <a:t>N/A</a:t>
              </a:r>
              <a:endParaRPr lang="en-CA" sz="1200" dirty="0">
                <a:solidFill>
                  <a:schemeClr val="bg1"/>
                </a:solidFill>
              </a:endParaRPr>
            </a:p>
          </p:txBody>
        </p:sp>
        <p:sp>
          <p:nvSpPr>
            <p:cNvPr id="18" name="TextBox 17"/>
            <p:cNvSpPr txBox="1"/>
            <p:nvPr/>
          </p:nvSpPr>
          <p:spPr>
            <a:xfrm>
              <a:off x="6130456" y="5920857"/>
              <a:ext cx="1844702" cy="276999"/>
            </a:xfrm>
            <a:prstGeom prst="rect">
              <a:avLst/>
            </a:prstGeom>
            <a:noFill/>
          </p:spPr>
          <p:txBody>
            <a:bodyPr wrap="square" rtlCol="0" anchor="ctr">
              <a:spAutoFit/>
            </a:bodyPr>
            <a:lstStyle/>
            <a:p>
              <a:pPr algn="ctr"/>
              <a:r>
                <a:rPr lang="en-CA" sz="1200" dirty="0" smtClean="0">
                  <a:solidFill>
                    <a:schemeClr val="bg1"/>
                  </a:solidFill>
                </a:rPr>
                <a:t>N/A</a:t>
              </a:r>
              <a:endParaRPr lang="en-CA" sz="1200" dirty="0">
                <a:solidFill>
                  <a:schemeClr val="bg1"/>
                </a:solidFill>
              </a:endParaRPr>
            </a:p>
          </p:txBody>
        </p:sp>
        <p:sp>
          <p:nvSpPr>
            <p:cNvPr id="21" name="TextBox 20"/>
            <p:cNvSpPr txBox="1"/>
            <p:nvPr/>
          </p:nvSpPr>
          <p:spPr>
            <a:xfrm>
              <a:off x="8018888" y="5920857"/>
              <a:ext cx="1844702" cy="276999"/>
            </a:xfrm>
            <a:prstGeom prst="rect">
              <a:avLst/>
            </a:prstGeom>
            <a:noFill/>
          </p:spPr>
          <p:txBody>
            <a:bodyPr wrap="square" rtlCol="0" anchor="ctr">
              <a:spAutoFit/>
            </a:bodyPr>
            <a:lstStyle/>
            <a:p>
              <a:pPr algn="ctr"/>
              <a:r>
                <a:rPr lang="en-CA" sz="1200" dirty="0" smtClean="0">
                  <a:solidFill>
                    <a:schemeClr val="bg1"/>
                  </a:solidFill>
                </a:rPr>
                <a:t>N/A</a:t>
              </a:r>
              <a:endParaRPr lang="en-CA" sz="1200" dirty="0">
                <a:solidFill>
                  <a:schemeClr val="bg1"/>
                </a:solidFill>
              </a:endParaRPr>
            </a:p>
          </p:txBody>
        </p:sp>
        <p:sp>
          <p:nvSpPr>
            <p:cNvPr id="22" name="TextBox 21"/>
            <p:cNvSpPr txBox="1"/>
            <p:nvPr/>
          </p:nvSpPr>
          <p:spPr>
            <a:xfrm>
              <a:off x="4238045" y="2069125"/>
              <a:ext cx="1844702" cy="461665"/>
            </a:xfrm>
            <a:prstGeom prst="rect">
              <a:avLst/>
            </a:prstGeom>
            <a:noFill/>
          </p:spPr>
          <p:txBody>
            <a:bodyPr wrap="square" rtlCol="0" anchor="ctr">
              <a:spAutoFit/>
            </a:bodyPr>
            <a:lstStyle/>
            <a:p>
              <a:pPr algn="ctr"/>
              <a:r>
                <a:rPr lang="en-CA" sz="1200" dirty="0" smtClean="0"/>
                <a:t>At least one dedicated hunting personnel</a:t>
              </a:r>
              <a:endParaRPr lang="en-CA" sz="1200" dirty="0"/>
            </a:p>
          </p:txBody>
        </p:sp>
        <p:sp>
          <p:nvSpPr>
            <p:cNvPr id="23" name="TextBox 22"/>
            <p:cNvSpPr txBox="1"/>
            <p:nvPr/>
          </p:nvSpPr>
          <p:spPr>
            <a:xfrm>
              <a:off x="6146362" y="2069124"/>
              <a:ext cx="1844702" cy="461665"/>
            </a:xfrm>
            <a:prstGeom prst="rect">
              <a:avLst/>
            </a:prstGeom>
            <a:noFill/>
          </p:spPr>
          <p:txBody>
            <a:bodyPr wrap="square" rtlCol="0" anchor="ctr">
              <a:spAutoFit/>
            </a:bodyPr>
            <a:lstStyle/>
            <a:p>
              <a:pPr algn="ctr"/>
              <a:r>
                <a:rPr lang="en-CA" sz="1200" dirty="0" smtClean="0">
                  <a:solidFill>
                    <a:schemeClr val="bg1"/>
                  </a:solidFill>
                </a:rPr>
                <a:t>At least one dedicated hunting personnel</a:t>
              </a:r>
              <a:endParaRPr lang="en-CA" sz="1200" dirty="0">
                <a:solidFill>
                  <a:schemeClr val="bg1"/>
                </a:solidFill>
              </a:endParaRPr>
            </a:p>
          </p:txBody>
        </p:sp>
        <p:sp>
          <p:nvSpPr>
            <p:cNvPr id="24" name="TextBox 23"/>
            <p:cNvSpPr txBox="1"/>
            <p:nvPr/>
          </p:nvSpPr>
          <p:spPr>
            <a:xfrm>
              <a:off x="8038768" y="2069124"/>
              <a:ext cx="1844702" cy="461665"/>
            </a:xfrm>
            <a:prstGeom prst="rect">
              <a:avLst/>
            </a:prstGeom>
            <a:noFill/>
          </p:spPr>
          <p:txBody>
            <a:bodyPr wrap="square" rtlCol="0" anchor="ctr">
              <a:spAutoFit/>
            </a:bodyPr>
            <a:lstStyle/>
            <a:p>
              <a:pPr algn="ctr"/>
              <a:r>
                <a:rPr lang="en-CA" sz="1200" dirty="0" smtClean="0">
                  <a:solidFill>
                    <a:schemeClr val="bg1"/>
                  </a:solidFill>
                </a:rPr>
                <a:t>Multiple dedicated hunting personnel</a:t>
              </a:r>
              <a:endParaRPr lang="en-CA" sz="1200" dirty="0">
                <a:solidFill>
                  <a:schemeClr val="bg1"/>
                </a:solidFill>
              </a:endParaRPr>
            </a:p>
          </p:txBody>
        </p:sp>
        <p:sp>
          <p:nvSpPr>
            <p:cNvPr id="25" name="TextBox 24"/>
            <p:cNvSpPr txBox="1"/>
            <p:nvPr/>
          </p:nvSpPr>
          <p:spPr>
            <a:xfrm>
              <a:off x="9931174" y="2069124"/>
              <a:ext cx="1844702" cy="461665"/>
            </a:xfrm>
            <a:prstGeom prst="rect">
              <a:avLst/>
            </a:prstGeom>
            <a:noFill/>
          </p:spPr>
          <p:txBody>
            <a:bodyPr wrap="square" rtlCol="0" anchor="ctr">
              <a:spAutoFit/>
            </a:bodyPr>
            <a:lstStyle/>
            <a:p>
              <a:pPr algn="ctr"/>
              <a:r>
                <a:rPr lang="en-CA" sz="1200" dirty="0" smtClean="0">
                  <a:solidFill>
                    <a:schemeClr val="bg1"/>
                  </a:solidFill>
                </a:rPr>
                <a:t>Multiple dedicated hunting personnel</a:t>
              </a:r>
              <a:endParaRPr lang="en-CA" sz="1200" dirty="0">
                <a:solidFill>
                  <a:schemeClr val="bg1"/>
                </a:solidFill>
              </a:endParaRPr>
            </a:p>
          </p:txBody>
        </p:sp>
        <p:sp>
          <p:nvSpPr>
            <p:cNvPr id="26" name="TextBox 25"/>
            <p:cNvSpPr txBox="1"/>
            <p:nvPr/>
          </p:nvSpPr>
          <p:spPr>
            <a:xfrm>
              <a:off x="4238045" y="2908855"/>
              <a:ext cx="1844702" cy="646331"/>
            </a:xfrm>
            <a:prstGeom prst="rect">
              <a:avLst/>
            </a:prstGeom>
            <a:noFill/>
          </p:spPr>
          <p:txBody>
            <a:bodyPr wrap="square" rtlCol="0" anchor="ctr">
              <a:spAutoFit/>
            </a:bodyPr>
            <a:lstStyle/>
            <a:p>
              <a:pPr algn="ctr"/>
              <a:r>
                <a:rPr lang="en-CA" sz="1200" dirty="0" smtClean="0"/>
                <a:t>Small to no understanding of basic threat hunting concepts</a:t>
              </a:r>
              <a:endParaRPr lang="en-CA" sz="1200" dirty="0"/>
            </a:p>
          </p:txBody>
        </p:sp>
        <p:sp>
          <p:nvSpPr>
            <p:cNvPr id="27" name="TextBox 26"/>
            <p:cNvSpPr txBox="1"/>
            <p:nvPr/>
          </p:nvSpPr>
          <p:spPr>
            <a:xfrm>
              <a:off x="6114555" y="2922618"/>
              <a:ext cx="1844702" cy="646331"/>
            </a:xfrm>
            <a:prstGeom prst="rect">
              <a:avLst/>
            </a:prstGeom>
            <a:noFill/>
          </p:spPr>
          <p:txBody>
            <a:bodyPr wrap="square" rtlCol="0" anchor="ctr">
              <a:spAutoFit/>
            </a:bodyPr>
            <a:lstStyle/>
            <a:p>
              <a:pPr algn="ctr"/>
              <a:r>
                <a:rPr lang="en-CA" sz="1200" dirty="0" smtClean="0">
                  <a:solidFill>
                    <a:schemeClr val="bg1"/>
                  </a:solidFill>
                </a:rPr>
                <a:t>Understand the basic principles of threat hunting</a:t>
              </a:r>
              <a:endParaRPr lang="en-CA" sz="1200" dirty="0">
                <a:solidFill>
                  <a:schemeClr val="bg1"/>
                </a:solidFill>
              </a:endParaRPr>
            </a:p>
          </p:txBody>
        </p:sp>
        <p:sp>
          <p:nvSpPr>
            <p:cNvPr id="28" name="TextBox 27"/>
            <p:cNvSpPr txBox="1"/>
            <p:nvPr/>
          </p:nvSpPr>
          <p:spPr>
            <a:xfrm>
              <a:off x="8018888" y="2922618"/>
              <a:ext cx="1844702" cy="646331"/>
            </a:xfrm>
            <a:prstGeom prst="rect">
              <a:avLst/>
            </a:prstGeom>
            <a:noFill/>
          </p:spPr>
          <p:txBody>
            <a:bodyPr wrap="square" rtlCol="0" anchor="ctr">
              <a:spAutoFit/>
            </a:bodyPr>
            <a:lstStyle/>
            <a:p>
              <a:pPr algn="ctr"/>
              <a:r>
                <a:rPr lang="en-CA" sz="1200" dirty="0" smtClean="0">
                  <a:solidFill>
                    <a:schemeClr val="bg1"/>
                  </a:solidFill>
                </a:rPr>
                <a:t>Understand the basic and advanced principles of threat hunting</a:t>
              </a:r>
              <a:endParaRPr lang="en-CA" sz="1200" dirty="0">
                <a:solidFill>
                  <a:schemeClr val="bg1"/>
                </a:solidFill>
              </a:endParaRPr>
            </a:p>
          </p:txBody>
        </p:sp>
        <p:sp>
          <p:nvSpPr>
            <p:cNvPr id="29" name="TextBox 28"/>
            <p:cNvSpPr txBox="1"/>
            <p:nvPr/>
          </p:nvSpPr>
          <p:spPr>
            <a:xfrm>
              <a:off x="9947085" y="2776424"/>
              <a:ext cx="1844702" cy="938719"/>
            </a:xfrm>
            <a:prstGeom prst="rect">
              <a:avLst/>
            </a:prstGeom>
            <a:noFill/>
          </p:spPr>
          <p:txBody>
            <a:bodyPr wrap="square" rtlCol="0" anchor="ctr">
              <a:spAutoFit/>
            </a:bodyPr>
            <a:lstStyle/>
            <a:p>
              <a:pPr algn="ctr"/>
              <a:r>
                <a:rPr lang="en-CA" sz="1100" dirty="0" smtClean="0">
                  <a:solidFill>
                    <a:schemeClr val="bg1"/>
                  </a:solidFill>
                </a:rPr>
                <a:t>Understand the basic and advanced principles of threat hunting. Experimenting with new methodologies.</a:t>
              </a:r>
              <a:endParaRPr lang="en-CA" sz="1100" dirty="0">
                <a:solidFill>
                  <a:schemeClr val="bg1"/>
                </a:solidFill>
              </a:endParaRPr>
            </a:p>
          </p:txBody>
        </p:sp>
        <p:sp>
          <p:nvSpPr>
            <p:cNvPr id="30" name="TextBox 29"/>
            <p:cNvSpPr txBox="1"/>
            <p:nvPr/>
          </p:nvSpPr>
          <p:spPr>
            <a:xfrm>
              <a:off x="6114555" y="3811325"/>
              <a:ext cx="1844702" cy="646331"/>
            </a:xfrm>
            <a:prstGeom prst="rect">
              <a:avLst/>
            </a:prstGeom>
            <a:noFill/>
          </p:spPr>
          <p:txBody>
            <a:bodyPr wrap="square" rtlCol="0" anchor="ctr">
              <a:spAutoFit/>
            </a:bodyPr>
            <a:lstStyle/>
            <a:p>
              <a:pPr algn="ctr"/>
              <a:r>
                <a:rPr lang="en-CA" sz="1200" dirty="0" smtClean="0">
                  <a:solidFill>
                    <a:schemeClr val="bg1"/>
                  </a:solidFill>
                </a:rPr>
                <a:t>Bad organization, planning and prioritization</a:t>
              </a:r>
              <a:endParaRPr lang="en-CA" sz="1200" dirty="0">
                <a:solidFill>
                  <a:schemeClr val="bg1"/>
                </a:solidFill>
              </a:endParaRPr>
            </a:p>
          </p:txBody>
        </p:sp>
        <p:sp>
          <p:nvSpPr>
            <p:cNvPr id="31" name="TextBox 30"/>
            <p:cNvSpPr txBox="1"/>
            <p:nvPr/>
          </p:nvSpPr>
          <p:spPr>
            <a:xfrm>
              <a:off x="8030820" y="3811325"/>
              <a:ext cx="1844702" cy="646331"/>
            </a:xfrm>
            <a:prstGeom prst="rect">
              <a:avLst/>
            </a:prstGeom>
            <a:noFill/>
          </p:spPr>
          <p:txBody>
            <a:bodyPr wrap="square" rtlCol="0" anchor="ctr">
              <a:spAutoFit/>
            </a:bodyPr>
            <a:lstStyle/>
            <a:p>
              <a:pPr algn="ctr"/>
              <a:r>
                <a:rPr lang="en-CA" sz="1200" dirty="0" smtClean="0">
                  <a:solidFill>
                    <a:schemeClr val="bg1"/>
                  </a:solidFill>
                </a:rPr>
                <a:t>Able to achieve good organization, planning and prioritization</a:t>
              </a:r>
              <a:endParaRPr lang="en-CA" sz="1200" dirty="0">
                <a:solidFill>
                  <a:schemeClr val="bg1"/>
                </a:solidFill>
              </a:endParaRPr>
            </a:p>
          </p:txBody>
        </p:sp>
        <p:sp>
          <p:nvSpPr>
            <p:cNvPr id="32" name="TextBox 31"/>
            <p:cNvSpPr txBox="1"/>
            <p:nvPr/>
          </p:nvSpPr>
          <p:spPr>
            <a:xfrm>
              <a:off x="9931174" y="3834408"/>
              <a:ext cx="1844702" cy="600164"/>
            </a:xfrm>
            <a:prstGeom prst="rect">
              <a:avLst/>
            </a:prstGeom>
            <a:noFill/>
          </p:spPr>
          <p:txBody>
            <a:bodyPr wrap="square" rtlCol="0" anchor="ctr">
              <a:spAutoFit/>
            </a:bodyPr>
            <a:lstStyle/>
            <a:p>
              <a:pPr algn="ctr"/>
              <a:r>
                <a:rPr lang="en-CA" sz="1100" dirty="0" smtClean="0">
                  <a:solidFill>
                    <a:schemeClr val="bg1"/>
                  </a:solidFill>
                </a:rPr>
                <a:t>A “production line” with high level of organization, planning and prioritization </a:t>
              </a:r>
              <a:endParaRPr lang="en-CA" sz="1100" dirty="0">
                <a:solidFill>
                  <a:schemeClr val="bg1"/>
                </a:solidFill>
              </a:endParaRPr>
            </a:p>
          </p:txBody>
        </p:sp>
        <p:sp>
          <p:nvSpPr>
            <p:cNvPr id="33" name="TextBox 32"/>
            <p:cNvSpPr txBox="1"/>
            <p:nvPr/>
          </p:nvSpPr>
          <p:spPr>
            <a:xfrm>
              <a:off x="8038768" y="4757962"/>
              <a:ext cx="1844702" cy="646331"/>
            </a:xfrm>
            <a:prstGeom prst="rect">
              <a:avLst/>
            </a:prstGeom>
            <a:noFill/>
          </p:spPr>
          <p:txBody>
            <a:bodyPr wrap="square" rtlCol="0" anchor="ctr">
              <a:spAutoFit/>
            </a:bodyPr>
            <a:lstStyle/>
            <a:p>
              <a:pPr algn="ctr"/>
              <a:r>
                <a:rPr lang="en-CA" sz="1200" dirty="0" smtClean="0">
                  <a:solidFill>
                    <a:schemeClr val="bg1"/>
                  </a:solidFill>
                </a:rPr>
                <a:t>Work in silo, disconnected from the rest of the security body</a:t>
              </a:r>
              <a:endParaRPr lang="en-CA" sz="1200" dirty="0">
                <a:solidFill>
                  <a:schemeClr val="bg1"/>
                </a:solidFill>
              </a:endParaRPr>
            </a:p>
          </p:txBody>
        </p:sp>
        <p:sp>
          <p:nvSpPr>
            <p:cNvPr id="34" name="TextBox 33"/>
            <p:cNvSpPr txBox="1"/>
            <p:nvPr/>
          </p:nvSpPr>
          <p:spPr>
            <a:xfrm>
              <a:off x="9947085" y="4850295"/>
              <a:ext cx="1844702" cy="461665"/>
            </a:xfrm>
            <a:prstGeom prst="rect">
              <a:avLst/>
            </a:prstGeom>
            <a:noFill/>
          </p:spPr>
          <p:txBody>
            <a:bodyPr wrap="square" rtlCol="0" anchor="ctr">
              <a:spAutoFit/>
            </a:bodyPr>
            <a:lstStyle/>
            <a:p>
              <a:pPr algn="ctr"/>
              <a:r>
                <a:rPr lang="en-CA" sz="1200" dirty="0" smtClean="0">
                  <a:solidFill>
                    <a:schemeClr val="bg1"/>
                  </a:solidFill>
                </a:rPr>
                <a:t>Some collaborations on going here and there</a:t>
              </a:r>
              <a:endParaRPr lang="en-CA" sz="1200" dirty="0">
                <a:solidFill>
                  <a:schemeClr val="bg1"/>
                </a:solidFill>
              </a:endParaRPr>
            </a:p>
          </p:txBody>
        </p:sp>
        <p:sp>
          <p:nvSpPr>
            <p:cNvPr id="35" name="TextBox 34"/>
            <p:cNvSpPr txBox="1"/>
            <p:nvPr/>
          </p:nvSpPr>
          <p:spPr>
            <a:xfrm>
              <a:off x="9947085" y="5643857"/>
              <a:ext cx="1844702" cy="830997"/>
            </a:xfrm>
            <a:prstGeom prst="rect">
              <a:avLst/>
            </a:prstGeom>
            <a:noFill/>
          </p:spPr>
          <p:txBody>
            <a:bodyPr wrap="square" rtlCol="0" anchor="ctr">
              <a:spAutoFit/>
            </a:bodyPr>
            <a:lstStyle/>
            <a:p>
              <a:pPr algn="ctr"/>
              <a:r>
                <a:rPr lang="en-CA" sz="1200" dirty="0" smtClean="0">
                  <a:solidFill>
                    <a:schemeClr val="bg1"/>
                  </a:solidFill>
                </a:rPr>
                <a:t>Big headed, no continuous improvement, deployment and learning</a:t>
              </a:r>
              <a:endParaRPr lang="en-CA" sz="1200" dirty="0">
                <a:solidFill>
                  <a:schemeClr val="bg1"/>
                </a:solidFill>
              </a:endParaRPr>
            </a:p>
          </p:txBody>
        </p:sp>
        <p:sp>
          <p:nvSpPr>
            <p:cNvPr id="36" name="TextBox 35"/>
            <p:cNvSpPr txBox="1"/>
            <p:nvPr/>
          </p:nvSpPr>
          <p:spPr>
            <a:xfrm>
              <a:off x="2313832" y="1382691"/>
              <a:ext cx="1844702" cy="276999"/>
            </a:xfrm>
            <a:prstGeom prst="rect">
              <a:avLst/>
            </a:prstGeom>
            <a:noFill/>
          </p:spPr>
          <p:txBody>
            <a:bodyPr wrap="square" rtlCol="0" anchor="ctr">
              <a:spAutoFit/>
            </a:bodyPr>
            <a:lstStyle/>
            <a:p>
              <a:pPr algn="ctr"/>
              <a:r>
                <a:rPr lang="en-CA" sz="1200" dirty="0">
                  <a:solidFill>
                    <a:schemeClr val="tx2">
                      <a:lumMod val="50000"/>
                    </a:schemeClr>
                  </a:solidFill>
                </a:rPr>
                <a:t>n</a:t>
              </a:r>
              <a:r>
                <a:rPr lang="en-CA" sz="1200" dirty="0" smtClean="0">
                  <a:solidFill>
                    <a:schemeClr val="tx2">
                      <a:lumMod val="50000"/>
                    </a:schemeClr>
                  </a:solidFill>
                </a:rPr>
                <a:t>o hunters</a:t>
              </a:r>
              <a:endParaRPr lang="en-CA" sz="1200" dirty="0">
                <a:solidFill>
                  <a:schemeClr val="tx2">
                    <a:lumMod val="50000"/>
                  </a:schemeClr>
                </a:solidFill>
              </a:endParaRPr>
            </a:p>
          </p:txBody>
        </p:sp>
        <p:sp>
          <p:nvSpPr>
            <p:cNvPr id="37" name="TextBox 36"/>
            <p:cNvSpPr txBox="1"/>
            <p:nvPr/>
          </p:nvSpPr>
          <p:spPr>
            <a:xfrm>
              <a:off x="4214191" y="1382691"/>
              <a:ext cx="1844702" cy="276999"/>
            </a:xfrm>
            <a:prstGeom prst="rect">
              <a:avLst/>
            </a:prstGeom>
            <a:noFill/>
          </p:spPr>
          <p:txBody>
            <a:bodyPr wrap="square" rtlCol="0" anchor="ctr">
              <a:spAutoFit/>
            </a:bodyPr>
            <a:lstStyle/>
            <a:p>
              <a:pPr algn="ctr"/>
              <a:r>
                <a:rPr lang="en-CA" sz="1200" dirty="0" smtClean="0">
                  <a:solidFill>
                    <a:schemeClr val="tx2">
                      <a:lumMod val="50000"/>
                    </a:schemeClr>
                  </a:solidFill>
                </a:rPr>
                <a:t>hunters?</a:t>
              </a:r>
              <a:endParaRPr lang="en-CA" sz="1200" dirty="0">
                <a:solidFill>
                  <a:schemeClr val="tx2">
                    <a:lumMod val="50000"/>
                  </a:schemeClr>
                </a:solidFill>
              </a:endParaRPr>
            </a:p>
          </p:txBody>
        </p:sp>
        <p:sp>
          <p:nvSpPr>
            <p:cNvPr id="38" name="TextBox 37"/>
            <p:cNvSpPr txBox="1"/>
            <p:nvPr/>
          </p:nvSpPr>
          <p:spPr>
            <a:xfrm>
              <a:off x="6174186" y="1379231"/>
              <a:ext cx="1844702" cy="276999"/>
            </a:xfrm>
            <a:prstGeom prst="rect">
              <a:avLst/>
            </a:prstGeom>
            <a:noFill/>
          </p:spPr>
          <p:txBody>
            <a:bodyPr wrap="square" rtlCol="0" anchor="ctr">
              <a:spAutoFit/>
            </a:bodyPr>
            <a:lstStyle/>
            <a:p>
              <a:pPr algn="ctr"/>
              <a:r>
                <a:rPr lang="en-CA" sz="1200" dirty="0" smtClean="0">
                  <a:solidFill>
                    <a:schemeClr val="tx2">
                      <a:lumMod val="50000"/>
                    </a:schemeClr>
                  </a:solidFill>
                </a:rPr>
                <a:t>confused hunters</a:t>
              </a:r>
              <a:endParaRPr lang="en-CA" sz="1200" dirty="0">
                <a:solidFill>
                  <a:schemeClr val="tx2">
                    <a:lumMod val="50000"/>
                  </a:schemeClr>
                </a:solidFill>
              </a:endParaRPr>
            </a:p>
          </p:txBody>
        </p:sp>
        <p:sp>
          <p:nvSpPr>
            <p:cNvPr id="40" name="TextBox 39"/>
            <p:cNvSpPr txBox="1"/>
            <p:nvPr/>
          </p:nvSpPr>
          <p:spPr>
            <a:xfrm>
              <a:off x="8038768" y="1375771"/>
              <a:ext cx="1844702" cy="276999"/>
            </a:xfrm>
            <a:prstGeom prst="rect">
              <a:avLst/>
            </a:prstGeom>
            <a:noFill/>
          </p:spPr>
          <p:txBody>
            <a:bodyPr wrap="square" rtlCol="0" anchor="ctr">
              <a:spAutoFit/>
            </a:bodyPr>
            <a:lstStyle/>
            <a:p>
              <a:pPr algn="ctr"/>
              <a:r>
                <a:rPr lang="en-CA" sz="1200" dirty="0" smtClean="0">
                  <a:solidFill>
                    <a:schemeClr val="tx2">
                      <a:lumMod val="50000"/>
                    </a:schemeClr>
                  </a:solidFill>
                </a:rPr>
                <a:t>disconnected hunters</a:t>
              </a:r>
              <a:endParaRPr lang="en-CA" sz="1200" dirty="0">
                <a:solidFill>
                  <a:schemeClr val="tx2">
                    <a:lumMod val="50000"/>
                  </a:schemeClr>
                </a:solidFill>
              </a:endParaRPr>
            </a:p>
          </p:txBody>
        </p:sp>
        <p:sp>
          <p:nvSpPr>
            <p:cNvPr id="41" name="TextBox 40"/>
            <p:cNvSpPr txBox="1"/>
            <p:nvPr/>
          </p:nvSpPr>
          <p:spPr>
            <a:xfrm>
              <a:off x="9903350" y="1375771"/>
              <a:ext cx="1844702" cy="276999"/>
            </a:xfrm>
            <a:prstGeom prst="rect">
              <a:avLst/>
            </a:prstGeom>
            <a:noFill/>
          </p:spPr>
          <p:txBody>
            <a:bodyPr wrap="square" rtlCol="0" anchor="ctr">
              <a:spAutoFit/>
            </a:bodyPr>
            <a:lstStyle/>
            <a:p>
              <a:pPr algn="ctr"/>
              <a:r>
                <a:rPr lang="en-CA" sz="1200" dirty="0" smtClean="0">
                  <a:solidFill>
                    <a:schemeClr val="tx2">
                      <a:lumMod val="50000"/>
                    </a:schemeClr>
                  </a:solidFill>
                </a:rPr>
                <a:t>ignorant hunters</a:t>
              </a:r>
              <a:endParaRPr lang="en-CA" sz="1200" dirty="0">
                <a:solidFill>
                  <a:schemeClr val="tx2">
                    <a:lumMod val="50000"/>
                  </a:schemeClr>
                </a:solidFill>
              </a:endParaRPr>
            </a:p>
          </p:txBody>
        </p:sp>
      </p:grpSp>
    </p:spTree>
    <p:extLst>
      <p:ext uri="{BB962C8B-B14F-4D97-AF65-F5344CB8AC3E}">
        <p14:creationId xmlns:p14="http://schemas.microsoft.com/office/powerpoint/2010/main" val="16523862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9DA5B7BB-D256-403B-B2C2-5CF20885DC35}"/>
              </a:ext>
            </a:extLst>
          </p:cNvPr>
          <p:cNvSpPr>
            <a:spLocks noGrp="1"/>
          </p:cNvSpPr>
          <p:nvPr>
            <p:ph type="body" idx="1"/>
          </p:nvPr>
        </p:nvSpPr>
        <p:spPr>
          <a:xfrm>
            <a:off x="2131101" y="3299242"/>
            <a:ext cx="7929796" cy="2190750"/>
          </a:xfrm>
        </p:spPr>
        <p:txBody>
          <a:bodyPr>
            <a:normAutofit/>
          </a:bodyPr>
          <a:lstStyle/>
          <a:p>
            <a:r>
              <a:rPr lang="en-CA" i="0" dirty="0" smtClean="0"/>
              <a:t>Look for progresses to achieve and mistakes to avoid!</a:t>
            </a:r>
          </a:p>
          <a:p>
            <a:r>
              <a:rPr lang="en-CA" i="0" dirty="0" smtClean="0"/>
              <a:t>You can always learn from others’ experience </a:t>
            </a:r>
            <a:r>
              <a:rPr lang="en-CA" i="0" dirty="0" smtClean="0">
                <a:sym typeface="Wingdings" panose="05000000000000000000" pitchFamily="2" charset="2"/>
              </a:rPr>
              <a:t></a:t>
            </a:r>
            <a:r>
              <a:rPr lang="en-CA" i="0" dirty="0" smtClean="0"/>
              <a:t> </a:t>
            </a:r>
          </a:p>
          <a:p>
            <a:endParaRPr lang="en-US" sz="1800" dirty="0"/>
          </a:p>
        </p:txBody>
      </p:sp>
      <p:sp>
        <p:nvSpPr>
          <p:cNvPr id="5" name="Text Placeholder 4">
            <a:extLst>
              <a:ext uri="{FF2B5EF4-FFF2-40B4-BE49-F238E27FC236}">
                <a16:creationId xmlns:a16="http://schemas.microsoft.com/office/drawing/2014/main" id="{FAC4C53B-561D-4DBD-BAB2-2179840AA0A4}"/>
              </a:ext>
            </a:extLst>
          </p:cNvPr>
          <p:cNvSpPr txBox="1">
            <a:spLocks/>
          </p:cNvSpPr>
          <p:nvPr/>
        </p:nvSpPr>
        <p:spPr>
          <a:xfrm>
            <a:off x="2131101" y="2216727"/>
            <a:ext cx="7929796" cy="93015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 sz="4800" dirty="0" smtClean="0">
                <a:solidFill>
                  <a:srgbClr val="3F3F41"/>
                </a:solidFill>
                <a:latin typeface="+mj-lt"/>
              </a:rPr>
              <a:t>Utilize both HMM and HIM</a:t>
            </a:r>
            <a:endParaRPr lang="en" sz="4800" dirty="0">
              <a:solidFill>
                <a:srgbClr val="3F3F41"/>
              </a:solidFill>
              <a:latin typeface="+mj-lt"/>
            </a:endParaRPr>
          </a:p>
        </p:txBody>
      </p:sp>
    </p:spTree>
    <p:extLst>
      <p:ext uri="{BB962C8B-B14F-4D97-AF65-F5344CB8AC3E}">
        <p14:creationId xmlns:p14="http://schemas.microsoft.com/office/powerpoint/2010/main" val="156178713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98"/>
          <p:cNvSpPr txBox="1">
            <a:spLocks noGrp="1"/>
          </p:cNvSpPr>
          <p:nvPr>
            <p:ph type="ctrTitle"/>
          </p:nvPr>
        </p:nvSpPr>
        <p:spPr>
          <a:xfrm>
            <a:off x="1143002" y="2593292"/>
            <a:ext cx="4277284" cy="1202532"/>
          </a:xfrm>
          <a:prstGeom prst="rect">
            <a:avLst/>
          </a:prstGeom>
          <a:scene3d>
            <a:camera prst="perspectiveLeft" fov="4500000">
              <a:rot lat="21309059" lon="20699850" rev="21495943"/>
            </a:camera>
            <a:lightRig rig="threePt" dir="t"/>
          </a:scene3d>
        </p:spPr>
        <p:txBody>
          <a:bodyPr lIns="91425" tIns="91425" rIns="91425" bIns="91425" anchor="b" anchorCtr="0">
            <a:noAutofit/>
          </a:bodyPr>
          <a:lstStyle/>
          <a:p>
            <a:pPr lvl="0" rtl="0">
              <a:spcBef>
                <a:spcPts val="0"/>
              </a:spcBef>
              <a:buNone/>
            </a:pPr>
            <a:r>
              <a:rPr lang="en" sz="2800" dirty="0" smtClean="0">
                <a:effectLst/>
              </a:rPr>
              <a:t>Credits</a:t>
            </a:r>
            <a:endParaRPr lang="en" sz="2800" dirty="0">
              <a:effectLst/>
            </a:endParaRPr>
          </a:p>
        </p:txBody>
      </p:sp>
    </p:spTree>
    <p:extLst>
      <p:ext uri="{BB962C8B-B14F-4D97-AF65-F5344CB8AC3E}">
        <p14:creationId xmlns:p14="http://schemas.microsoft.com/office/powerpoint/2010/main" val="477681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txBox="1">
            <a:spLocks/>
          </p:cNvSpPr>
          <p:nvPr/>
        </p:nvSpPr>
        <p:spPr>
          <a:xfrm>
            <a:off x="2370959" y="1959570"/>
            <a:ext cx="7450082" cy="732011"/>
          </a:xfrm>
          <a:prstGeom prst="rect">
            <a:avLst/>
          </a:prstGeom>
        </p:spPr>
        <p:txBody>
          <a:bodyPr vert="horz" lIns="91425" tIns="91425" rIns="91425" bIns="91425" rtlCol="0" anchor="b" anchorCtr="0">
            <a:normAutofit/>
          </a:bodyPr>
          <a:lstStyle>
            <a:lvl1pPr lvl="0" algn="ctr" defTabSz="914400" rtl="0" eaLnBrk="1" latinLnBrk="0" hangingPunct="1">
              <a:lnSpc>
                <a:spcPct val="90000"/>
              </a:lnSpc>
              <a:spcBef>
                <a:spcPts val="0"/>
              </a:spcBef>
              <a:buNone/>
              <a:defRPr sz="3600" kern="1200">
                <a:solidFill>
                  <a:schemeClr val="bg1"/>
                </a:solidFill>
                <a:latin typeface="Roboto" panose="02000000000000000000" pitchFamily="2" charset="0"/>
                <a:ea typeface="Roboto" panose="02000000000000000000" pitchFamily="2" charset="0"/>
                <a:cs typeface="+mj-cs"/>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CA" dirty="0" smtClean="0"/>
              <a:t>Disclaimer! (Again)</a:t>
            </a:r>
            <a:endParaRPr lang="en-CA" dirty="0"/>
          </a:p>
        </p:txBody>
      </p:sp>
      <p:sp>
        <p:nvSpPr>
          <p:cNvPr id="4" name="Text Placeholder 4">
            <a:extLst>
              <a:ext uri="{FF2B5EF4-FFF2-40B4-BE49-F238E27FC236}">
                <a16:creationId xmlns:a16="http://schemas.microsoft.com/office/drawing/2014/main" id="{ACE76C57-5F70-4975-864B-3239EADA3284}"/>
              </a:ext>
            </a:extLst>
          </p:cNvPr>
          <p:cNvSpPr txBox="1">
            <a:spLocks/>
          </p:cNvSpPr>
          <p:nvPr/>
        </p:nvSpPr>
        <p:spPr>
          <a:xfrm>
            <a:off x="1343890" y="2993131"/>
            <a:ext cx="9531927" cy="1675849"/>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CA" dirty="0" smtClean="0">
                <a:solidFill>
                  <a:schemeClr val="bg1"/>
                </a:solidFill>
              </a:rPr>
              <a:t>Although this talk is a parody of Hunting Maturity Model (HMM), there’s no intention to make fun of HMM. In fact this talk will show why HMM is a good metric to follow!</a:t>
            </a:r>
            <a:endParaRPr lang="en" dirty="0">
              <a:solidFill>
                <a:schemeClr val="bg1"/>
              </a:solidFill>
            </a:endParaRPr>
          </a:p>
        </p:txBody>
      </p:sp>
    </p:spTree>
    <p:extLst>
      <p:ext uri="{BB962C8B-B14F-4D97-AF65-F5344CB8AC3E}">
        <p14:creationId xmlns:p14="http://schemas.microsoft.com/office/powerpoint/2010/main" val="1422606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indefinite" fill="hold" nodeType="withEffect">
                                  <p:stCondLst>
                                    <p:cond delay="0"/>
                                  </p:stCondLst>
                                  <p:endCondLst>
                                    <p:cond evt="onNext" delay="0">
                                      <p:tgtEl>
                                        <p:sldTgt/>
                                      </p:tgtEl>
                                    </p:cond>
                                  </p:endCondLst>
                                  <p:childTnLst>
                                    <p:animEffect transition="out" filter="fade">
                                      <p:cBhvr>
                                        <p:cTn id="6" dur="500" tmFilter="0, 0; .2, .5; .8, .5; 1, 0"/>
                                        <p:tgtEl>
                                          <p:spTgt spid="3">
                                            <p:txEl>
                                              <p:pRg st="0" end="0"/>
                                            </p:txEl>
                                          </p:spTgt>
                                        </p:tgtEl>
                                      </p:cBhvr>
                                    </p:animEffect>
                                    <p:animScale>
                                      <p:cBhvr>
                                        <p:cTn id="7" dur="250" autoRev="1" fill="hold"/>
                                        <p:tgtEl>
                                          <p:spTgt spid="3">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txBox="1">
            <a:spLocks/>
          </p:cNvSpPr>
          <p:nvPr/>
        </p:nvSpPr>
        <p:spPr>
          <a:xfrm>
            <a:off x="2370959" y="1959570"/>
            <a:ext cx="7450082" cy="732011"/>
          </a:xfrm>
          <a:prstGeom prst="rect">
            <a:avLst/>
          </a:prstGeom>
        </p:spPr>
        <p:txBody>
          <a:bodyPr vert="horz" lIns="91425" tIns="91425" rIns="91425" bIns="91425" rtlCol="0" anchor="b" anchorCtr="0">
            <a:noAutofit/>
          </a:bodyPr>
          <a:lstStyle>
            <a:lvl1pPr lvl="0" algn="ctr" defTabSz="914400" rtl="0" eaLnBrk="1" latinLnBrk="0" hangingPunct="1">
              <a:lnSpc>
                <a:spcPct val="90000"/>
              </a:lnSpc>
              <a:spcBef>
                <a:spcPts val="0"/>
              </a:spcBef>
              <a:buNone/>
              <a:defRPr sz="3600" kern="1200">
                <a:solidFill>
                  <a:schemeClr val="bg1"/>
                </a:solidFill>
                <a:latin typeface="Roboto" panose="02000000000000000000" pitchFamily="2" charset="0"/>
                <a:ea typeface="Roboto" panose="02000000000000000000" pitchFamily="2" charset="0"/>
                <a:cs typeface="+mj-cs"/>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CA" sz="4800" dirty="0" smtClean="0">
                <a:solidFill>
                  <a:srgbClr val="FFC000"/>
                </a:solidFill>
              </a:rPr>
              <a:t>Credits</a:t>
            </a:r>
            <a:endParaRPr lang="en-CA" sz="4800" dirty="0">
              <a:solidFill>
                <a:srgbClr val="FFC000"/>
              </a:solidFill>
            </a:endParaRPr>
          </a:p>
        </p:txBody>
      </p:sp>
      <p:sp>
        <p:nvSpPr>
          <p:cNvPr id="4" name="Text Placeholder 4">
            <a:extLst>
              <a:ext uri="{FF2B5EF4-FFF2-40B4-BE49-F238E27FC236}">
                <a16:creationId xmlns:a16="http://schemas.microsoft.com/office/drawing/2014/main" id="{ACE76C57-5F70-4975-864B-3239EADA3284}"/>
              </a:ext>
            </a:extLst>
          </p:cNvPr>
          <p:cNvSpPr txBox="1">
            <a:spLocks/>
          </p:cNvSpPr>
          <p:nvPr/>
        </p:nvSpPr>
        <p:spPr>
          <a:xfrm>
            <a:off x="1343890" y="2993131"/>
            <a:ext cx="9531927" cy="2397576"/>
          </a:xfrm>
          <a:prstGeom prst="rect">
            <a:avLst/>
          </a:prstGeom>
        </p:spPr>
        <p:txBody>
          <a:bodyPr vert="horz" lIns="91440" tIns="45720" rIns="91440" bIns="45720" numCol="2"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CA" dirty="0" smtClean="0">
                <a:solidFill>
                  <a:schemeClr val="bg1"/>
                </a:solidFill>
              </a:rPr>
              <a:t>My Employer</a:t>
            </a:r>
          </a:p>
          <a:p>
            <a:pPr algn="ctr"/>
            <a:r>
              <a:rPr lang="en-CA" dirty="0" smtClean="0">
                <a:solidFill>
                  <a:schemeClr val="bg1"/>
                </a:solidFill>
              </a:rPr>
              <a:t>My Coworkers</a:t>
            </a:r>
          </a:p>
          <a:p>
            <a:pPr algn="ctr"/>
            <a:r>
              <a:rPr lang="en-CA" dirty="0" smtClean="0">
                <a:solidFill>
                  <a:schemeClr val="bg1"/>
                </a:solidFill>
              </a:rPr>
              <a:t>SANS </a:t>
            </a:r>
          </a:p>
          <a:p>
            <a:pPr algn="ctr"/>
            <a:r>
              <a:rPr lang="en-CA" dirty="0" smtClean="0">
                <a:solidFill>
                  <a:schemeClr val="bg1"/>
                </a:solidFill>
              </a:rPr>
              <a:t>SANS </a:t>
            </a:r>
            <a:r>
              <a:rPr lang="en-CA" dirty="0" smtClean="0">
                <a:solidFill>
                  <a:schemeClr val="bg1"/>
                </a:solidFill>
              </a:rPr>
              <a:t>DFIR</a:t>
            </a:r>
            <a:endParaRPr lang="en-CA" dirty="0" smtClean="0">
              <a:solidFill>
                <a:schemeClr val="bg1"/>
              </a:solidFill>
            </a:endParaRPr>
          </a:p>
          <a:p>
            <a:pPr algn="ctr"/>
            <a:endParaRPr lang="en-CA" dirty="0" smtClean="0">
              <a:solidFill>
                <a:schemeClr val="bg1"/>
              </a:solidFill>
            </a:endParaRPr>
          </a:p>
          <a:p>
            <a:pPr algn="ctr"/>
            <a:r>
              <a:rPr lang="en-CA" dirty="0" smtClean="0">
                <a:solidFill>
                  <a:schemeClr val="bg1"/>
                </a:solidFill>
              </a:rPr>
              <a:t>David </a:t>
            </a:r>
            <a:r>
              <a:rPr lang="en-CA" dirty="0" smtClean="0">
                <a:solidFill>
                  <a:schemeClr val="bg1"/>
                </a:solidFill>
              </a:rPr>
              <a:t>Bianco</a:t>
            </a:r>
          </a:p>
          <a:p>
            <a:pPr algn="ctr"/>
            <a:r>
              <a:rPr lang="en" dirty="0" smtClean="0">
                <a:solidFill>
                  <a:schemeClr val="bg1"/>
                </a:solidFill>
              </a:rPr>
              <a:t>Mathieu Saulnier</a:t>
            </a:r>
            <a:endParaRPr lang="en" dirty="0" smtClean="0">
              <a:solidFill>
                <a:schemeClr val="bg1"/>
              </a:solidFill>
            </a:endParaRPr>
          </a:p>
          <a:p>
            <a:pPr algn="ctr"/>
            <a:r>
              <a:rPr lang="en" dirty="0" smtClean="0">
                <a:solidFill>
                  <a:schemeClr val="bg1"/>
                </a:solidFill>
              </a:rPr>
              <a:t>Olaf Hartong</a:t>
            </a:r>
          </a:p>
          <a:p>
            <a:pPr algn="ctr"/>
            <a:r>
              <a:rPr lang="en" dirty="0" smtClean="0">
                <a:solidFill>
                  <a:schemeClr val="bg1"/>
                </a:solidFill>
              </a:rPr>
              <a:t>Samir Bousseaden</a:t>
            </a:r>
          </a:p>
          <a:p>
            <a:pPr algn="ctr"/>
            <a:r>
              <a:rPr lang="en" dirty="0" smtClean="0">
                <a:solidFill>
                  <a:schemeClr val="bg1"/>
                </a:solidFill>
              </a:rPr>
              <a:t>Tony </a:t>
            </a:r>
            <a:r>
              <a:rPr lang="en" dirty="0" smtClean="0">
                <a:solidFill>
                  <a:schemeClr val="bg1"/>
                </a:solidFill>
              </a:rPr>
              <a:t>Lambert</a:t>
            </a:r>
            <a:endParaRPr lang="en" dirty="0" smtClean="0">
              <a:solidFill>
                <a:schemeClr val="bg1"/>
              </a:solidFill>
            </a:endParaRPr>
          </a:p>
        </p:txBody>
      </p:sp>
    </p:spTree>
    <p:extLst>
      <p:ext uri="{BB962C8B-B14F-4D97-AF65-F5344CB8AC3E}">
        <p14:creationId xmlns:p14="http://schemas.microsoft.com/office/powerpoint/2010/main" val="167730250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txBox="1">
            <a:spLocks/>
          </p:cNvSpPr>
          <p:nvPr/>
        </p:nvSpPr>
        <p:spPr>
          <a:xfrm>
            <a:off x="2370959" y="1959570"/>
            <a:ext cx="7450082" cy="732011"/>
          </a:xfrm>
          <a:prstGeom prst="rect">
            <a:avLst/>
          </a:prstGeom>
        </p:spPr>
        <p:txBody>
          <a:bodyPr vert="horz" lIns="91425" tIns="91425" rIns="91425" bIns="91425" rtlCol="0" anchor="b" anchorCtr="0">
            <a:noAutofit/>
          </a:bodyPr>
          <a:lstStyle>
            <a:lvl1pPr lvl="0" algn="ctr" defTabSz="914400" rtl="0" eaLnBrk="1" latinLnBrk="0" hangingPunct="1">
              <a:lnSpc>
                <a:spcPct val="90000"/>
              </a:lnSpc>
              <a:spcBef>
                <a:spcPts val="0"/>
              </a:spcBef>
              <a:buNone/>
              <a:defRPr sz="3600" kern="1200">
                <a:solidFill>
                  <a:schemeClr val="bg1"/>
                </a:solidFill>
                <a:latin typeface="Roboto" panose="02000000000000000000" pitchFamily="2" charset="0"/>
                <a:ea typeface="Roboto" panose="02000000000000000000" pitchFamily="2" charset="0"/>
                <a:cs typeface="+mj-cs"/>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CA" sz="4800" dirty="0" smtClean="0">
                <a:solidFill>
                  <a:srgbClr val="FFC000"/>
                </a:solidFill>
              </a:rPr>
              <a:t>Credits - Visual</a:t>
            </a:r>
            <a:endParaRPr lang="en-CA" sz="4800" dirty="0">
              <a:solidFill>
                <a:srgbClr val="FFC000"/>
              </a:solidFill>
            </a:endParaRPr>
          </a:p>
        </p:txBody>
      </p:sp>
      <p:sp>
        <p:nvSpPr>
          <p:cNvPr id="4" name="Text Placeholder 4">
            <a:extLst>
              <a:ext uri="{FF2B5EF4-FFF2-40B4-BE49-F238E27FC236}">
                <a16:creationId xmlns:a16="http://schemas.microsoft.com/office/drawing/2014/main" id="{ACE76C57-5F70-4975-864B-3239EADA3284}"/>
              </a:ext>
            </a:extLst>
          </p:cNvPr>
          <p:cNvSpPr txBox="1">
            <a:spLocks/>
          </p:cNvSpPr>
          <p:nvPr/>
        </p:nvSpPr>
        <p:spPr>
          <a:xfrm>
            <a:off x="1343890" y="2993131"/>
            <a:ext cx="9531927" cy="2397576"/>
          </a:xfrm>
          <a:prstGeom prst="rect">
            <a:avLst/>
          </a:prstGeom>
        </p:spPr>
        <p:txBody>
          <a:bodyPr vert="horz" lIns="91440" tIns="45720" rIns="91440" bIns="45720" numCol="1"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CA" dirty="0" smtClean="0">
                <a:solidFill>
                  <a:schemeClr val="bg1"/>
                </a:solidFill>
              </a:rPr>
              <a:t>Diagrams are made via </a:t>
            </a:r>
            <a:r>
              <a:rPr lang="en-CA" dirty="0" err="1" smtClean="0">
                <a:solidFill>
                  <a:schemeClr val="bg1"/>
                </a:solidFill>
              </a:rPr>
              <a:t>canva</a:t>
            </a:r>
            <a:r>
              <a:rPr lang="en-CA" dirty="0" smtClean="0">
                <a:solidFill>
                  <a:schemeClr val="bg1"/>
                </a:solidFill>
              </a:rPr>
              <a:t>[.]com</a:t>
            </a:r>
          </a:p>
          <a:p>
            <a:pPr algn="ctr"/>
            <a:r>
              <a:rPr lang="en" dirty="0" smtClean="0">
                <a:solidFill>
                  <a:schemeClr val="bg1"/>
                </a:solidFill>
              </a:rPr>
              <a:t>Slides template from </a:t>
            </a:r>
            <a:r>
              <a:rPr lang="en-CA" dirty="0" err="1" smtClean="0">
                <a:solidFill>
                  <a:schemeClr val="bg1"/>
                </a:solidFill>
              </a:rPr>
              <a:t>slidehood</a:t>
            </a:r>
            <a:r>
              <a:rPr lang="en-CA" dirty="0" smtClean="0">
                <a:solidFill>
                  <a:schemeClr val="bg1"/>
                </a:solidFill>
              </a:rPr>
              <a:t>[.]com</a:t>
            </a:r>
            <a:endParaRPr lang="en" dirty="0">
              <a:solidFill>
                <a:schemeClr val="bg1"/>
              </a:solidFill>
            </a:endParaRPr>
          </a:p>
        </p:txBody>
      </p:sp>
    </p:spTree>
    <p:extLst>
      <p:ext uri="{BB962C8B-B14F-4D97-AF65-F5344CB8AC3E}">
        <p14:creationId xmlns:p14="http://schemas.microsoft.com/office/powerpoint/2010/main" val="266613884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txBox="1">
            <a:spLocks/>
          </p:cNvSpPr>
          <p:nvPr/>
        </p:nvSpPr>
        <p:spPr>
          <a:xfrm>
            <a:off x="3153868" y="2701456"/>
            <a:ext cx="5524500" cy="1305187"/>
          </a:xfrm>
          <a:prstGeom prst="rect">
            <a:avLst/>
          </a:prstGeom>
        </p:spPr>
        <p:txBody>
          <a:bodyPr vert="horz" lIns="91425" tIns="91425" rIns="91425" bIns="91425" rtlCol="0" anchor="ctr" anchorCtr="0">
            <a:noAutofit/>
          </a:bodyPr>
          <a:lstStyle>
            <a:lvl1pPr lvl="0" algn="ctr" defTabSz="914400" rtl="0" eaLnBrk="1" latinLnBrk="0" hangingPunct="1">
              <a:lnSpc>
                <a:spcPct val="90000"/>
              </a:lnSpc>
              <a:spcBef>
                <a:spcPts val="0"/>
              </a:spcBef>
              <a:buSzPct val="100000"/>
              <a:buNone/>
              <a:defRPr sz="4400" kern="1200">
                <a:solidFill>
                  <a:schemeClr val="tx1"/>
                </a:solidFill>
                <a:latin typeface="+mj-lt"/>
                <a:ea typeface="+mj-ea"/>
                <a:cs typeface="+mj-cs"/>
              </a:defRPr>
            </a:lvl1pPr>
            <a:lvl2pPr lvl="1" algn="ctr">
              <a:spcBef>
                <a:spcPts val="0"/>
              </a:spcBef>
              <a:buSzPct val="100000"/>
              <a:defRPr sz="6400"/>
            </a:lvl2pPr>
            <a:lvl3pPr lvl="2" algn="ctr">
              <a:spcBef>
                <a:spcPts val="0"/>
              </a:spcBef>
              <a:buSzPct val="100000"/>
              <a:defRPr sz="6400"/>
            </a:lvl3pPr>
            <a:lvl4pPr lvl="3" algn="ctr">
              <a:spcBef>
                <a:spcPts val="0"/>
              </a:spcBef>
              <a:buSzPct val="100000"/>
              <a:defRPr sz="6400"/>
            </a:lvl4pPr>
            <a:lvl5pPr lvl="4" algn="ctr">
              <a:spcBef>
                <a:spcPts val="0"/>
              </a:spcBef>
              <a:buSzPct val="100000"/>
              <a:defRPr sz="6400"/>
            </a:lvl5pPr>
            <a:lvl6pPr lvl="5" algn="ctr">
              <a:spcBef>
                <a:spcPts val="0"/>
              </a:spcBef>
              <a:buSzPct val="100000"/>
              <a:defRPr sz="6400"/>
            </a:lvl6pPr>
            <a:lvl7pPr lvl="6" algn="ctr">
              <a:spcBef>
                <a:spcPts val="0"/>
              </a:spcBef>
              <a:buSzPct val="100000"/>
              <a:defRPr sz="6400"/>
            </a:lvl7pPr>
            <a:lvl8pPr lvl="7" algn="ctr">
              <a:spcBef>
                <a:spcPts val="0"/>
              </a:spcBef>
              <a:buSzPct val="100000"/>
              <a:defRPr sz="6400"/>
            </a:lvl8pPr>
            <a:lvl9pPr lvl="8" algn="ctr">
              <a:spcBef>
                <a:spcPts val="0"/>
              </a:spcBef>
              <a:buSzPct val="100000"/>
              <a:defRPr sz="6400"/>
            </a:lvl9pPr>
          </a:lstStyle>
          <a:p>
            <a:endParaRPr lang="en" sz="11500" spc="-150" dirty="0">
              <a:solidFill>
                <a:srgbClr val="3F3F41"/>
              </a:solidFill>
              <a:effectLst>
                <a:outerShdw dist="38100" algn="l" rotWithShape="0">
                  <a:schemeClr val="bg1">
                    <a:alpha val="97000"/>
                  </a:schemeClr>
                </a:outerShdw>
              </a:effectLst>
              <a:ea typeface="Roboto Medium" panose="02000000000000000000" pitchFamily="2" charset="0"/>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10075"/>
          <a:stretch/>
        </p:blipFill>
        <p:spPr>
          <a:xfrm>
            <a:off x="4003964" y="2355273"/>
            <a:ext cx="3295572" cy="2016633"/>
          </a:xfrm>
          <a:prstGeom prst="rect">
            <a:avLst/>
          </a:prstGeom>
          <a:scene3d>
            <a:camera prst="perspectiveLeft" fov="7200000">
              <a:rot lat="21028397" lon="1503047" rev="21248573"/>
            </a:camera>
            <a:lightRig rig="threePt" dir="t"/>
          </a:scene3d>
        </p:spPr>
      </p:pic>
      <p:sp>
        <p:nvSpPr>
          <p:cNvPr id="9" name="Rectangle 8"/>
          <p:cNvSpPr/>
          <p:nvPr/>
        </p:nvSpPr>
        <p:spPr>
          <a:xfrm>
            <a:off x="4125432" y="4352826"/>
            <a:ext cx="5429235" cy="400110"/>
          </a:xfrm>
          <a:prstGeom prst="rect">
            <a:avLst/>
          </a:prstGeom>
          <a:scene3d>
            <a:camera prst="perspectiveLeft" fov="6600000">
              <a:rot lat="897658" lon="890629" rev="21546135"/>
            </a:camera>
            <a:lightRig rig="threePt" dir="t"/>
          </a:scene3d>
        </p:spPr>
        <p:txBody>
          <a:bodyPr wrap="square">
            <a:spAutoFit/>
          </a:bodyPr>
          <a:lstStyle/>
          <a:p>
            <a:r>
              <a:rPr lang="en-CA" sz="2000" dirty="0">
                <a:ln w="0"/>
                <a:solidFill>
                  <a:srgbClr val="F3A701"/>
                </a:solidFill>
                <a:effectLst>
                  <a:outerShdw blurRad="38100" dist="19050" dir="2700000" algn="tl" rotWithShape="0">
                    <a:schemeClr val="dk1">
                      <a:alpha val="40000"/>
                    </a:schemeClr>
                  </a:outerShdw>
                </a:effectLst>
                <a:latin typeface="Lobster"/>
                <a:ea typeface="+mj-ea"/>
                <a:cs typeface="+mj-cs"/>
              </a:rPr>
              <a:t>t</a:t>
            </a:r>
            <a:r>
              <a:rPr lang="en-CA" sz="2000" dirty="0" smtClean="0">
                <a:ln w="0"/>
                <a:solidFill>
                  <a:srgbClr val="F3A701"/>
                </a:solidFill>
                <a:effectLst>
                  <a:outerShdw blurRad="38100" dist="19050" dir="2700000" algn="tl" rotWithShape="0">
                    <a:schemeClr val="dk1">
                      <a:alpha val="40000"/>
                    </a:schemeClr>
                  </a:outerShdw>
                </a:effectLst>
                <a:latin typeface="Lobster"/>
                <a:ea typeface="+mj-ea"/>
                <a:cs typeface="+mj-cs"/>
              </a:rPr>
              <a:t>hanks for tuning in!</a:t>
            </a:r>
            <a:endParaRPr lang="en-CA" sz="900" dirty="0">
              <a:ln w="0"/>
              <a:solidFill>
                <a:srgbClr val="F3A701"/>
              </a:solidFill>
              <a:effectLst>
                <a:outerShdw blurRad="38100" dist="19050" dir="2700000" algn="tl" rotWithShape="0">
                  <a:schemeClr val="dk1">
                    <a:alpha val="40000"/>
                  </a:schemeClr>
                </a:outerShdw>
              </a:effectLst>
            </a:endParaRPr>
          </a:p>
        </p:txBody>
      </p:sp>
      <p:sp>
        <p:nvSpPr>
          <p:cNvPr id="3" name="Rectangle 2"/>
          <p:cNvSpPr/>
          <p:nvPr/>
        </p:nvSpPr>
        <p:spPr>
          <a:xfrm>
            <a:off x="9487992" y="6434131"/>
            <a:ext cx="2723098" cy="276999"/>
          </a:xfrm>
          <a:prstGeom prst="rect">
            <a:avLst/>
          </a:prstGeom>
        </p:spPr>
        <p:txBody>
          <a:bodyPr wrap="square">
            <a:spAutoFit/>
          </a:bodyPr>
          <a:lstStyle/>
          <a:p>
            <a:r>
              <a:rPr lang="en-CA" sz="1200" dirty="0" smtClean="0">
                <a:solidFill>
                  <a:schemeClr val="bg1"/>
                </a:solidFill>
              </a:rPr>
              <a:t>Slides </a:t>
            </a:r>
            <a:r>
              <a:rPr lang="en-CA" sz="1200" dirty="0">
                <a:solidFill>
                  <a:schemeClr val="bg1"/>
                </a:solidFill>
              </a:rPr>
              <a:t>will be available on my GitHub</a:t>
            </a:r>
          </a:p>
        </p:txBody>
      </p:sp>
      <p:sp>
        <p:nvSpPr>
          <p:cNvPr id="4" name="Rectangle 3"/>
          <p:cNvSpPr/>
          <p:nvPr/>
        </p:nvSpPr>
        <p:spPr>
          <a:xfrm>
            <a:off x="105868" y="5880133"/>
            <a:ext cx="6096000" cy="830997"/>
          </a:xfrm>
          <a:prstGeom prst="rect">
            <a:avLst/>
          </a:prstGeom>
        </p:spPr>
        <p:txBody>
          <a:bodyPr>
            <a:spAutoFit/>
          </a:bodyPr>
          <a:lstStyle/>
          <a:p>
            <a:r>
              <a:rPr lang="en-US" sz="1200" dirty="0">
                <a:solidFill>
                  <a:schemeClr val="bg1"/>
                </a:solidFill>
              </a:rPr>
              <a:t>Twitter </a:t>
            </a:r>
            <a:r>
              <a:rPr lang="en-US" sz="1200" dirty="0">
                <a:solidFill>
                  <a:srgbClr val="FFC000"/>
                </a:solidFill>
              </a:rPr>
              <a:t>@</a:t>
            </a:r>
            <a:r>
              <a:rPr lang="en-US" sz="1200" dirty="0" err="1">
                <a:solidFill>
                  <a:srgbClr val="FFC000"/>
                </a:solidFill>
              </a:rPr>
              <a:t>tas_kmanager</a:t>
            </a:r>
            <a:endParaRPr lang="en-US" sz="1200" dirty="0">
              <a:solidFill>
                <a:srgbClr val="FFC000"/>
              </a:solidFill>
            </a:endParaRPr>
          </a:p>
          <a:p>
            <a:r>
              <a:rPr lang="en-US" sz="1200" dirty="0">
                <a:solidFill>
                  <a:schemeClr val="bg1"/>
                </a:solidFill>
              </a:rPr>
              <a:t>LinkedIn</a:t>
            </a:r>
            <a:r>
              <a:rPr lang="en-US" sz="1200" dirty="0">
                <a:solidFill>
                  <a:srgbClr val="FFC000"/>
                </a:solidFill>
              </a:rPr>
              <a:t> /</a:t>
            </a:r>
            <a:r>
              <a:rPr lang="en-US" sz="1200" dirty="0" err="1">
                <a:solidFill>
                  <a:srgbClr val="FFC000"/>
                </a:solidFill>
              </a:rPr>
              <a:t>tondangmangatas</a:t>
            </a:r>
            <a:r>
              <a:rPr lang="en-US" sz="1200" dirty="0">
                <a:solidFill>
                  <a:srgbClr val="FFC000"/>
                </a:solidFill>
              </a:rPr>
              <a:t>/</a:t>
            </a:r>
          </a:p>
          <a:p>
            <a:r>
              <a:rPr lang="en-US" sz="1200" dirty="0">
                <a:solidFill>
                  <a:schemeClr val="bg1"/>
                </a:solidFill>
              </a:rPr>
              <a:t>GitHub</a:t>
            </a:r>
            <a:r>
              <a:rPr lang="en-US" sz="1200" dirty="0">
                <a:solidFill>
                  <a:srgbClr val="FFC000"/>
                </a:solidFill>
              </a:rPr>
              <a:t> /</a:t>
            </a:r>
            <a:r>
              <a:rPr lang="en-US" sz="1200" dirty="0" err="1">
                <a:solidFill>
                  <a:srgbClr val="FFC000"/>
                </a:solidFill>
              </a:rPr>
              <a:t>tas-kmanager</a:t>
            </a:r>
            <a:r>
              <a:rPr lang="en-US" sz="1200" dirty="0">
                <a:solidFill>
                  <a:srgbClr val="FFC000"/>
                </a:solidFill>
              </a:rPr>
              <a:t>/</a:t>
            </a:r>
          </a:p>
          <a:p>
            <a:r>
              <a:rPr lang="en-US" sz="1200" dirty="0">
                <a:solidFill>
                  <a:schemeClr val="bg1"/>
                </a:solidFill>
              </a:rPr>
              <a:t>My team’s Medium</a:t>
            </a:r>
            <a:r>
              <a:rPr lang="en-US" sz="1200" dirty="0">
                <a:solidFill>
                  <a:srgbClr val="FFC000"/>
                </a:solidFill>
              </a:rPr>
              <a:t> /@</a:t>
            </a:r>
            <a:r>
              <a:rPr lang="en-US" sz="1200" dirty="0" err="1">
                <a:solidFill>
                  <a:srgbClr val="FFC000"/>
                </a:solidFill>
              </a:rPr>
              <a:t>threathuntingteam</a:t>
            </a:r>
            <a:r>
              <a:rPr lang="en-US" sz="1200" dirty="0">
                <a:solidFill>
                  <a:srgbClr val="FFC000"/>
                </a:solidFill>
              </a:rPr>
              <a:t>/</a:t>
            </a:r>
          </a:p>
        </p:txBody>
      </p:sp>
    </p:spTree>
    <p:extLst>
      <p:ext uri="{BB962C8B-B14F-4D97-AF65-F5344CB8AC3E}">
        <p14:creationId xmlns:p14="http://schemas.microsoft.com/office/powerpoint/2010/main" val="3787137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repeatCount="indefinite" fill="remove" nodeType="withEffect">
                                  <p:stCondLst>
                                    <p:cond delay="0"/>
                                  </p:stCondLst>
                                  <p:endCondLst>
                                    <p:cond evt="onNext" delay="0">
                                      <p:tgtEl>
                                        <p:sldTgt/>
                                      </p:tgtEl>
                                    </p:cond>
                                  </p:endCondLst>
                                  <p:childTnLst>
                                    <p:animClr clrSpc="rgb" dir="cw">
                                      <p:cBhvr override="childStyle">
                                        <p:cTn id="6" dur="250" autoRev="1" fill="remove"/>
                                        <p:tgtEl>
                                          <p:spTgt spid="3">
                                            <p:txEl>
                                              <p:pRg st="0" end="0"/>
                                            </p:txEl>
                                          </p:spTgt>
                                        </p:tgtEl>
                                        <p:attrNameLst>
                                          <p:attrName>style.color</p:attrName>
                                        </p:attrNameLst>
                                      </p:cBhvr>
                                      <p:to>
                                        <a:srgbClr val="FF0000"/>
                                      </p:to>
                                    </p:animClr>
                                    <p:animClr clrSpc="rgb" dir="cw">
                                      <p:cBhvr>
                                        <p:cTn id="7" dur="250" autoRev="1" fill="remove"/>
                                        <p:tgtEl>
                                          <p:spTgt spid="3">
                                            <p:txEl>
                                              <p:pRg st="0" end="0"/>
                                            </p:txEl>
                                          </p:spTgt>
                                        </p:tgtEl>
                                        <p:attrNameLst>
                                          <p:attrName>fillcolor</p:attrName>
                                        </p:attrNameLst>
                                      </p:cBhvr>
                                      <p:to>
                                        <a:srgbClr val="FF0000"/>
                                      </p:to>
                                    </p:animClr>
                                    <p:set>
                                      <p:cBhvr>
                                        <p:cTn id="8" dur="250" autoRev="1" fill="remove"/>
                                        <p:tgtEl>
                                          <p:spTgt spid="3">
                                            <p:txEl>
                                              <p:pRg st="0" end="0"/>
                                            </p:txEl>
                                          </p:spTgt>
                                        </p:tgtEl>
                                        <p:attrNameLst>
                                          <p:attrName>fill.type</p:attrName>
                                        </p:attrNameLst>
                                      </p:cBhvr>
                                      <p:to>
                                        <p:strVal val="solid"/>
                                      </p:to>
                                    </p:set>
                                    <p:set>
                                      <p:cBhvr>
                                        <p:cTn id="9" dur="250" autoRev="1" fill="remove"/>
                                        <p:tgtEl>
                                          <p:spTgt spid="3">
                                            <p:txEl>
                                              <p:pRg st="0" end="0"/>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69622" y="2356680"/>
            <a:ext cx="3932497" cy="1458057"/>
          </a:xfrm>
        </p:spPr>
        <p:txBody>
          <a:bodyPr/>
          <a:lstStyle/>
          <a:p>
            <a:r>
              <a:rPr lang="en-CA" dirty="0" smtClean="0">
                <a:effectLst/>
              </a:rPr>
              <a:t>Appendix</a:t>
            </a:r>
            <a:endParaRPr lang="en-CA" dirty="0">
              <a:effectLst/>
            </a:endParaRPr>
          </a:p>
        </p:txBody>
      </p:sp>
    </p:spTree>
    <p:extLst>
      <p:ext uri="{BB962C8B-B14F-4D97-AF65-F5344CB8AC3E}">
        <p14:creationId xmlns:p14="http://schemas.microsoft.com/office/powerpoint/2010/main" val="217425323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80910" y="1848865"/>
            <a:ext cx="4125515" cy="685347"/>
          </a:xfrm>
        </p:spPr>
        <p:txBody>
          <a:bodyPr/>
          <a:lstStyle/>
          <a:p>
            <a:pPr algn="l"/>
            <a:r>
              <a:rPr lang="en-CA" dirty="0" smtClean="0"/>
              <a:t>@</a:t>
            </a:r>
            <a:r>
              <a:rPr lang="en-CA" dirty="0" err="1" smtClean="0"/>
              <a:t>olafhartong</a:t>
            </a:r>
            <a:endParaRPr lang="en-CA" dirty="0"/>
          </a:p>
        </p:txBody>
      </p:sp>
      <p:sp>
        <p:nvSpPr>
          <p:cNvPr id="6" name="Text Placeholder 5"/>
          <p:cNvSpPr>
            <a:spLocks noGrp="1"/>
          </p:cNvSpPr>
          <p:nvPr>
            <p:ph type="body" idx="1"/>
          </p:nvPr>
        </p:nvSpPr>
        <p:spPr>
          <a:xfrm>
            <a:off x="1200930" y="2780896"/>
            <a:ext cx="4105495" cy="2285338"/>
          </a:xfrm>
        </p:spPr>
        <p:txBody>
          <a:bodyPr/>
          <a:lstStyle/>
          <a:p>
            <a:pPr marL="342900" indent="-342900">
              <a:buFont typeface="+mj-lt"/>
              <a:buAutoNum type="arabicPeriod"/>
            </a:pPr>
            <a:r>
              <a:rPr lang="en-CA" dirty="0"/>
              <a:t>B</a:t>
            </a:r>
            <a:r>
              <a:rPr lang="en-CA" dirty="0" smtClean="0"/>
              <a:t>uilding </a:t>
            </a:r>
            <a:r>
              <a:rPr lang="en-CA" dirty="0"/>
              <a:t>a team because it’s a </a:t>
            </a:r>
            <a:r>
              <a:rPr lang="en-CA" dirty="0" smtClean="0"/>
              <a:t>buzzword</a:t>
            </a:r>
          </a:p>
          <a:p>
            <a:pPr marL="342900" indent="-342900">
              <a:buFont typeface="+mj-lt"/>
              <a:buAutoNum type="arabicPeriod"/>
            </a:pPr>
            <a:r>
              <a:rPr lang="en-CA" dirty="0" smtClean="0"/>
              <a:t>Good analyst != Good threat hunter </a:t>
            </a:r>
          </a:p>
          <a:p>
            <a:pPr marL="342900" indent="-342900">
              <a:buFont typeface="+mj-lt"/>
              <a:buAutoNum type="arabicPeriod"/>
            </a:pPr>
            <a:r>
              <a:rPr lang="en-CA" dirty="0" smtClean="0"/>
              <a:t>Hunters with multiple roles (not dedicated)</a:t>
            </a:r>
          </a:p>
          <a:p>
            <a:pPr marL="342900" indent="-342900">
              <a:buFont typeface="+mj-lt"/>
              <a:buAutoNum type="arabicPeriod"/>
            </a:pPr>
            <a:r>
              <a:rPr lang="en-CA" dirty="0" smtClean="0"/>
              <a:t>No proper process on hunting follow up</a:t>
            </a:r>
          </a:p>
          <a:p>
            <a:pPr marL="342900" indent="-342900">
              <a:buFont typeface="+mj-lt"/>
              <a:buAutoNum type="arabicPeriod"/>
            </a:pPr>
            <a:r>
              <a:rPr lang="en-CA" dirty="0" smtClean="0"/>
              <a:t>Working in silo</a:t>
            </a:r>
            <a:endParaRPr lang="en-CA" dirty="0"/>
          </a:p>
        </p:txBody>
      </p:sp>
      <p:pic>
        <p:nvPicPr>
          <p:cNvPr id="2" name="Picture 1"/>
          <p:cNvPicPr>
            <a:picLocks noChangeAspect="1"/>
          </p:cNvPicPr>
          <p:nvPr/>
        </p:nvPicPr>
        <p:blipFill>
          <a:blip r:embed="rId2"/>
          <a:stretch>
            <a:fillRect/>
          </a:stretch>
        </p:blipFill>
        <p:spPr>
          <a:xfrm>
            <a:off x="7241764" y="1848865"/>
            <a:ext cx="4375470" cy="329076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4187452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058994" y="1848865"/>
            <a:ext cx="4125515" cy="685347"/>
          </a:xfrm>
        </p:spPr>
        <p:txBody>
          <a:bodyPr>
            <a:normAutofit/>
          </a:bodyPr>
          <a:lstStyle/>
          <a:p>
            <a:r>
              <a:rPr lang="en-CA" dirty="0"/>
              <a:t>@</a:t>
            </a:r>
            <a:r>
              <a:rPr lang="en-CA" dirty="0" err="1" smtClean="0"/>
              <a:t>SBousseaden</a:t>
            </a:r>
            <a:endParaRPr lang="en-CA" dirty="0"/>
          </a:p>
        </p:txBody>
      </p:sp>
      <p:sp>
        <p:nvSpPr>
          <p:cNvPr id="6" name="Text Placeholder 5"/>
          <p:cNvSpPr>
            <a:spLocks noGrp="1"/>
          </p:cNvSpPr>
          <p:nvPr>
            <p:ph type="body" idx="1"/>
          </p:nvPr>
        </p:nvSpPr>
        <p:spPr>
          <a:xfrm>
            <a:off x="1079014" y="2780896"/>
            <a:ext cx="4105495" cy="2285338"/>
          </a:xfrm>
        </p:spPr>
        <p:txBody>
          <a:bodyPr/>
          <a:lstStyle/>
          <a:p>
            <a:pPr marL="342900" indent="-342900">
              <a:buFont typeface="+mj-lt"/>
              <a:buAutoNum type="arabicPeriod"/>
            </a:pPr>
            <a:r>
              <a:rPr lang="en-CA" dirty="0" smtClean="0"/>
              <a:t>Confidence on your own detection (lack of review process)</a:t>
            </a:r>
          </a:p>
          <a:p>
            <a:pPr marL="342900" indent="-342900">
              <a:buFont typeface="+mj-lt"/>
              <a:buAutoNum type="arabicPeriod"/>
            </a:pPr>
            <a:r>
              <a:rPr lang="en-CA" dirty="0" smtClean="0"/>
              <a:t>Not thinking of and involve in False Positive improvement process</a:t>
            </a:r>
          </a:p>
          <a:p>
            <a:pPr marL="342900" indent="-342900">
              <a:buFont typeface="+mj-lt"/>
              <a:buAutoNum type="arabicPeriod"/>
            </a:pPr>
            <a:r>
              <a:rPr lang="en-CA" dirty="0" smtClean="0"/>
              <a:t>Too much automation, human element is important in hunting</a:t>
            </a:r>
            <a:endParaRPr lang="en-CA" dirty="0"/>
          </a:p>
        </p:txBody>
      </p:sp>
      <p:pic>
        <p:nvPicPr>
          <p:cNvPr id="2" name="Picture 1"/>
          <p:cNvPicPr>
            <a:picLocks noChangeAspect="1"/>
          </p:cNvPicPr>
          <p:nvPr/>
        </p:nvPicPr>
        <p:blipFill>
          <a:blip r:embed="rId2"/>
          <a:stretch>
            <a:fillRect/>
          </a:stretch>
        </p:blipFill>
        <p:spPr>
          <a:xfrm>
            <a:off x="7245092" y="1848864"/>
            <a:ext cx="4360190" cy="321736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43358103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050285" y="1848865"/>
            <a:ext cx="4125515" cy="685347"/>
          </a:xfrm>
        </p:spPr>
        <p:txBody>
          <a:bodyPr>
            <a:normAutofit/>
          </a:bodyPr>
          <a:lstStyle/>
          <a:p>
            <a:r>
              <a:rPr lang="en-CA" dirty="0"/>
              <a:t>@</a:t>
            </a:r>
            <a:r>
              <a:rPr lang="en-CA" dirty="0" err="1" smtClean="0"/>
              <a:t>ForensicITGuy</a:t>
            </a:r>
            <a:endParaRPr lang="en-CA" dirty="0"/>
          </a:p>
        </p:txBody>
      </p:sp>
      <p:sp>
        <p:nvSpPr>
          <p:cNvPr id="6" name="Text Placeholder 5"/>
          <p:cNvSpPr>
            <a:spLocks noGrp="1"/>
          </p:cNvSpPr>
          <p:nvPr>
            <p:ph type="body" idx="1"/>
          </p:nvPr>
        </p:nvSpPr>
        <p:spPr>
          <a:xfrm>
            <a:off x="1070305" y="2780896"/>
            <a:ext cx="4105495" cy="2285338"/>
          </a:xfrm>
        </p:spPr>
        <p:txBody>
          <a:bodyPr/>
          <a:lstStyle/>
          <a:p>
            <a:pPr marL="285750" indent="-285750">
              <a:buFont typeface="Arial" panose="020B0604020202020204" pitchFamily="34" charset="0"/>
              <a:buChar char="•"/>
            </a:pPr>
            <a:r>
              <a:rPr lang="en-CA" dirty="0" smtClean="0"/>
              <a:t>No feedback loop to learn and improve</a:t>
            </a:r>
          </a:p>
          <a:p>
            <a:pPr marL="285750" indent="-285750">
              <a:buFont typeface="Arial" panose="020B0604020202020204" pitchFamily="34" charset="0"/>
              <a:buChar char="•"/>
            </a:pPr>
            <a:r>
              <a:rPr lang="en-CA" dirty="0" smtClean="0"/>
              <a:t>Missing documentation on your own environment (known good)</a:t>
            </a:r>
            <a:endParaRPr lang="en-CA" dirty="0"/>
          </a:p>
        </p:txBody>
      </p:sp>
      <p:pic>
        <p:nvPicPr>
          <p:cNvPr id="2" name="Picture 1"/>
          <p:cNvPicPr>
            <a:picLocks noChangeAspect="1"/>
          </p:cNvPicPr>
          <p:nvPr/>
        </p:nvPicPr>
        <p:blipFill rotWithShape="1">
          <a:blip r:embed="rId2"/>
          <a:srcRect t="1266"/>
          <a:stretch/>
        </p:blipFill>
        <p:spPr>
          <a:xfrm>
            <a:off x="7245532" y="1889760"/>
            <a:ext cx="4371703" cy="319036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3395122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CA" dirty="0"/>
              <a:t>@</a:t>
            </a:r>
            <a:r>
              <a:rPr lang="en-CA" dirty="0" err="1"/>
              <a:t>ScoubiMtl</a:t>
            </a:r>
            <a:endParaRPr lang="en-CA" dirty="0"/>
          </a:p>
        </p:txBody>
      </p:sp>
      <p:sp>
        <p:nvSpPr>
          <p:cNvPr id="6" name="Text Placeholder 5"/>
          <p:cNvSpPr>
            <a:spLocks noGrp="1"/>
          </p:cNvSpPr>
          <p:nvPr>
            <p:ph type="body" idx="1"/>
          </p:nvPr>
        </p:nvSpPr>
        <p:spPr/>
        <p:txBody>
          <a:bodyPr/>
          <a:lstStyle/>
          <a:p>
            <a:pPr marL="342900" indent="-342900">
              <a:buFont typeface="+mj-lt"/>
              <a:buAutoNum type="arabicPeriod"/>
            </a:pPr>
            <a:r>
              <a:rPr lang="en-CA" dirty="0" smtClean="0"/>
              <a:t>Dedicate time for hunting and respect it</a:t>
            </a:r>
          </a:p>
          <a:p>
            <a:pPr marL="342900" indent="-342900">
              <a:buFont typeface="+mj-lt"/>
              <a:buAutoNum type="arabicPeriod"/>
            </a:pPr>
            <a:r>
              <a:rPr lang="en-CA" dirty="0" smtClean="0"/>
              <a:t>Not every security person is a good Threat Hunter</a:t>
            </a:r>
          </a:p>
          <a:p>
            <a:pPr marL="342900" indent="-342900">
              <a:buFont typeface="+mj-lt"/>
              <a:buAutoNum type="arabicPeriod"/>
            </a:pPr>
            <a:r>
              <a:rPr lang="en-CA" dirty="0" smtClean="0"/>
              <a:t>When your hunt team do anything but hunting</a:t>
            </a:r>
          </a:p>
          <a:p>
            <a:pPr marL="342900" indent="-342900">
              <a:buFont typeface="+mj-lt"/>
              <a:buAutoNum type="arabicPeriod"/>
            </a:pPr>
            <a:r>
              <a:rPr lang="en-CA" dirty="0" smtClean="0"/>
              <a:t>Management thinking hunting is just a new buzzword and analyst can do it</a:t>
            </a:r>
          </a:p>
          <a:p>
            <a:pPr marL="342900" indent="-342900">
              <a:buFont typeface="+mj-lt"/>
              <a:buAutoNum type="arabicPeriod"/>
            </a:pPr>
            <a:r>
              <a:rPr lang="en-CA" dirty="0" smtClean="0"/>
              <a:t>Importance of metrics</a:t>
            </a:r>
          </a:p>
          <a:p>
            <a:pPr marL="342900" indent="-342900">
              <a:buFont typeface="+mj-lt"/>
              <a:buAutoNum type="arabicPeriod"/>
            </a:pPr>
            <a:r>
              <a:rPr lang="en-CA" dirty="0" smtClean="0"/>
              <a:t>Rely too much on a framework</a:t>
            </a:r>
            <a:endParaRPr lang="en-CA" dirty="0"/>
          </a:p>
        </p:txBody>
      </p:sp>
      <p:pic>
        <p:nvPicPr>
          <p:cNvPr id="2" name="Picture 1"/>
          <p:cNvPicPr>
            <a:picLocks noChangeAspect="1"/>
          </p:cNvPicPr>
          <p:nvPr/>
        </p:nvPicPr>
        <p:blipFill rotWithShape="1">
          <a:blip r:embed="rId2"/>
          <a:srcRect t="1612"/>
          <a:stretch/>
        </p:blipFill>
        <p:spPr>
          <a:xfrm>
            <a:off x="7245532" y="1889760"/>
            <a:ext cx="4369848" cy="320475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89478678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CA" dirty="0"/>
              <a:t>@</a:t>
            </a:r>
            <a:r>
              <a:rPr lang="en-CA" dirty="0" err="1"/>
              <a:t>DavidJBianco</a:t>
            </a:r>
            <a:endParaRPr lang="en-CA" dirty="0"/>
          </a:p>
        </p:txBody>
      </p:sp>
      <p:sp>
        <p:nvSpPr>
          <p:cNvPr id="6" name="Text Placeholder 5"/>
          <p:cNvSpPr>
            <a:spLocks noGrp="1"/>
          </p:cNvSpPr>
          <p:nvPr>
            <p:ph type="body" idx="1"/>
          </p:nvPr>
        </p:nvSpPr>
        <p:spPr/>
        <p:txBody>
          <a:bodyPr/>
          <a:lstStyle/>
          <a:p>
            <a:pPr marL="342900" indent="-342900">
              <a:buFont typeface="+mj-lt"/>
              <a:buAutoNum type="arabicPeriod"/>
            </a:pPr>
            <a:r>
              <a:rPr lang="en-CA" dirty="0" smtClean="0"/>
              <a:t>Knowing when to start hunting program</a:t>
            </a:r>
          </a:p>
          <a:p>
            <a:pPr marL="342900" indent="-342900">
              <a:buFont typeface="+mj-lt"/>
              <a:buAutoNum type="arabicPeriod"/>
            </a:pPr>
            <a:r>
              <a:rPr lang="en-CA" dirty="0" smtClean="0"/>
              <a:t>Different understanding on the term of threat hunting, might cause miscommunication</a:t>
            </a:r>
          </a:p>
          <a:p>
            <a:pPr marL="342900" indent="-342900">
              <a:buFont typeface="+mj-lt"/>
              <a:buAutoNum type="arabicPeriod"/>
            </a:pPr>
            <a:r>
              <a:rPr lang="en-CA" dirty="0" smtClean="0"/>
              <a:t>The real purpose of threat hunting is not to find incidents! But rather as finding new ways to detect future intrusions</a:t>
            </a:r>
          </a:p>
          <a:p>
            <a:pPr marL="342900" indent="-342900">
              <a:buFont typeface="+mj-lt"/>
              <a:buAutoNum type="arabicPeriod"/>
            </a:pPr>
            <a:endParaRPr lang="en-CA" dirty="0"/>
          </a:p>
        </p:txBody>
      </p:sp>
      <p:pic>
        <p:nvPicPr>
          <p:cNvPr id="2" name="Picture 1"/>
          <p:cNvPicPr>
            <a:picLocks noChangeAspect="1"/>
          </p:cNvPicPr>
          <p:nvPr/>
        </p:nvPicPr>
        <p:blipFill>
          <a:blip r:embed="rId3"/>
          <a:stretch>
            <a:fillRect/>
          </a:stretch>
        </p:blipFill>
        <p:spPr>
          <a:xfrm>
            <a:off x="7233221" y="1726939"/>
            <a:ext cx="4392722" cy="34288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962831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98"/>
          <p:cNvSpPr txBox="1">
            <a:spLocks noGrp="1"/>
          </p:cNvSpPr>
          <p:nvPr>
            <p:ph type="ctrTitle"/>
          </p:nvPr>
        </p:nvSpPr>
        <p:spPr>
          <a:xfrm>
            <a:off x="1311410" y="2470199"/>
            <a:ext cx="3897859" cy="1398399"/>
          </a:xfrm>
          <a:prstGeom prst="rect">
            <a:avLst/>
          </a:prstGeom>
          <a:scene3d>
            <a:camera prst="perspectiveLeft" fov="4500000">
              <a:rot lat="21309059" lon="20699850" rev="21495943"/>
            </a:camera>
            <a:lightRig rig="threePt" dir="t"/>
          </a:scene3d>
        </p:spPr>
        <p:txBody>
          <a:bodyPr lIns="91425" tIns="91425" rIns="91425" bIns="91425" anchor="b" anchorCtr="0">
            <a:noAutofit/>
          </a:bodyPr>
          <a:lstStyle/>
          <a:p>
            <a:pPr lvl="0" rtl="0">
              <a:spcBef>
                <a:spcPts val="0"/>
              </a:spcBef>
              <a:buNone/>
            </a:pPr>
            <a:r>
              <a:rPr lang="en" sz="2800" dirty="0" smtClean="0">
                <a:effectLst/>
              </a:rPr>
              <a:t>Hunting Maturity Model</a:t>
            </a:r>
            <a:br>
              <a:rPr lang="en" sz="2800" dirty="0" smtClean="0">
                <a:effectLst/>
              </a:rPr>
            </a:br>
            <a:r>
              <a:rPr lang="en" sz="2800" dirty="0" smtClean="0">
                <a:effectLst/>
              </a:rPr>
              <a:t>(HMM)</a:t>
            </a:r>
            <a:endParaRPr lang="en" sz="2800" dirty="0">
              <a:effectLst/>
            </a:endParaRPr>
          </a:p>
        </p:txBody>
      </p:sp>
    </p:spTree>
    <p:extLst>
      <p:ext uri="{BB962C8B-B14F-4D97-AF65-F5344CB8AC3E}">
        <p14:creationId xmlns:p14="http://schemas.microsoft.com/office/powerpoint/2010/main" val="15220522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9DA5B7BB-D256-403B-B2C2-5CF20885DC35}"/>
              </a:ext>
            </a:extLst>
          </p:cNvPr>
          <p:cNvSpPr>
            <a:spLocks noGrp="1"/>
          </p:cNvSpPr>
          <p:nvPr>
            <p:ph type="body" idx="1"/>
          </p:nvPr>
        </p:nvSpPr>
        <p:spPr>
          <a:xfrm>
            <a:off x="2131101" y="3299242"/>
            <a:ext cx="7929796" cy="2190750"/>
          </a:xfrm>
        </p:spPr>
        <p:txBody>
          <a:bodyPr>
            <a:normAutofit/>
          </a:bodyPr>
          <a:lstStyle/>
          <a:p>
            <a:r>
              <a:rPr lang="en-CA" i="0" dirty="0" smtClean="0"/>
              <a:t>“</a:t>
            </a:r>
            <a:r>
              <a:rPr lang="en-CA" i="0" dirty="0"/>
              <a:t>The </a:t>
            </a:r>
            <a:r>
              <a:rPr lang="en-CA" dirty="0"/>
              <a:t>Hunting Maturity Model </a:t>
            </a:r>
            <a:r>
              <a:rPr lang="en-CA" dirty="0" smtClean="0"/>
              <a:t>(HMM) </a:t>
            </a:r>
            <a:r>
              <a:rPr lang="en-CA" i="0" dirty="0" smtClean="0"/>
              <a:t>… describes </a:t>
            </a:r>
            <a:r>
              <a:rPr lang="en-CA" i="0" dirty="0"/>
              <a:t>five levels of organizational hunting capability, ranging from HMM0 (the least capable) to HMM4 (the most</a:t>
            </a:r>
            <a:r>
              <a:rPr lang="en-CA" i="0" dirty="0" smtClean="0"/>
              <a:t>)”</a:t>
            </a:r>
            <a:endParaRPr lang="en-US" sz="1800" dirty="0"/>
          </a:p>
        </p:txBody>
      </p:sp>
      <p:sp>
        <p:nvSpPr>
          <p:cNvPr id="5" name="Text Placeholder 4">
            <a:extLst>
              <a:ext uri="{FF2B5EF4-FFF2-40B4-BE49-F238E27FC236}">
                <a16:creationId xmlns:a16="http://schemas.microsoft.com/office/drawing/2014/main" id="{FAC4C53B-561D-4DBD-BAB2-2179840AA0A4}"/>
              </a:ext>
            </a:extLst>
          </p:cNvPr>
          <p:cNvSpPr txBox="1">
            <a:spLocks/>
          </p:cNvSpPr>
          <p:nvPr/>
        </p:nvSpPr>
        <p:spPr>
          <a:xfrm>
            <a:off x="2905463" y="2216727"/>
            <a:ext cx="6381073" cy="93015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 sz="4800" dirty="0" smtClean="0">
                <a:solidFill>
                  <a:srgbClr val="3F3F41"/>
                </a:solidFill>
                <a:latin typeface="+mj-lt"/>
              </a:rPr>
              <a:t>What is HMM?</a:t>
            </a:r>
            <a:endParaRPr lang="en" sz="4800" dirty="0">
              <a:solidFill>
                <a:srgbClr val="3F3F41"/>
              </a:solidFill>
              <a:latin typeface="+mj-lt"/>
            </a:endParaRPr>
          </a:p>
        </p:txBody>
      </p:sp>
      <p:pic>
        <p:nvPicPr>
          <p:cNvPr id="6" name="Picture 5">
            <a:extLst>
              <a:ext uri="{FF2B5EF4-FFF2-40B4-BE49-F238E27FC236}">
                <a16:creationId xmlns:a16="http://schemas.microsoft.com/office/drawing/2014/main" id="{1622EC9A-6AA6-4614-834F-4CEE797AF3F2}"/>
              </a:ext>
            </a:extLst>
          </p:cNvPr>
          <p:cNvPicPr>
            <a:picLocks noChangeAspect="1"/>
          </p:cNvPicPr>
          <p:nvPr/>
        </p:nvPicPr>
        <p:blipFill rotWithShape="1">
          <a:blip r:embed="rId2">
            <a:duotone>
              <a:prstClr val="black"/>
              <a:schemeClr val="accent3">
                <a:tint val="45000"/>
                <a:satMod val="400000"/>
              </a:schemeClr>
            </a:duotone>
          </a:blip>
          <a:srcRect l="37102" t="22388" r="35344" b="54142"/>
          <a:stretch/>
        </p:blipFill>
        <p:spPr>
          <a:xfrm rot="10800000">
            <a:off x="5648324" y="2739568"/>
            <a:ext cx="895350" cy="971549"/>
          </a:xfrm>
          <a:prstGeom prst="rect">
            <a:avLst/>
          </a:prstGeom>
          <a:effectLst>
            <a:outerShdw blurRad="63500" sx="102000" sy="102000" algn="ctr" rotWithShape="0">
              <a:prstClr val="black">
                <a:alpha val="76000"/>
              </a:prstClr>
            </a:outerShdw>
          </a:effectLst>
        </p:spPr>
      </p:pic>
    </p:spTree>
    <p:extLst>
      <p:ext uri="{BB962C8B-B14F-4D97-AF65-F5344CB8AC3E}">
        <p14:creationId xmlns:p14="http://schemas.microsoft.com/office/powerpoint/2010/main" val="40176532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2370959" y="1959570"/>
            <a:ext cx="7450082" cy="732011"/>
          </a:xfrm>
        </p:spPr>
        <p:txBody>
          <a:bodyPr>
            <a:normAutofit/>
          </a:bodyPr>
          <a:lstStyle/>
          <a:p>
            <a:r>
              <a:rPr lang="en-CA" sz="3600" dirty="0" smtClean="0">
                <a:solidFill>
                  <a:srgbClr val="FFC000"/>
                </a:solidFill>
              </a:rPr>
              <a:t>Based on certain Focus Points</a:t>
            </a:r>
            <a:endParaRPr lang="en-CA" sz="3600" dirty="0">
              <a:solidFill>
                <a:srgbClr val="FFC000"/>
              </a:solidFill>
            </a:endParaRPr>
          </a:p>
        </p:txBody>
      </p:sp>
      <p:sp>
        <p:nvSpPr>
          <p:cNvPr id="5" name="Text Placeholder 4">
            <a:extLst>
              <a:ext uri="{FF2B5EF4-FFF2-40B4-BE49-F238E27FC236}">
                <a16:creationId xmlns:a16="http://schemas.microsoft.com/office/drawing/2014/main" id="{ACE76C57-5F70-4975-864B-3239EADA3284}"/>
              </a:ext>
            </a:extLst>
          </p:cNvPr>
          <p:cNvSpPr txBox="1">
            <a:spLocks/>
          </p:cNvSpPr>
          <p:nvPr/>
        </p:nvSpPr>
        <p:spPr>
          <a:xfrm>
            <a:off x="1343890" y="2993131"/>
            <a:ext cx="9531927" cy="167584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ctr">
              <a:buFont typeface="Arial" panose="020B0604020202020204" pitchFamily="34" charset="0"/>
              <a:buChar char="•"/>
            </a:pPr>
            <a:r>
              <a:rPr lang="en-CA" sz="2000" dirty="0" smtClean="0">
                <a:solidFill>
                  <a:srgbClr val="3F3F41"/>
                </a:solidFill>
              </a:rPr>
              <a:t>Data Collection Capability</a:t>
            </a:r>
          </a:p>
          <a:p>
            <a:pPr marL="457200" indent="-457200" algn="ctr">
              <a:buFont typeface="Arial" panose="020B0604020202020204" pitchFamily="34" charset="0"/>
              <a:buChar char="•"/>
            </a:pPr>
            <a:r>
              <a:rPr lang="en-CA" sz="2000" dirty="0" smtClean="0">
                <a:solidFill>
                  <a:srgbClr val="3F3F41"/>
                </a:solidFill>
              </a:rPr>
              <a:t>Hypothesis Creation </a:t>
            </a:r>
          </a:p>
          <a:p>
            <a:pPr marL="457200" indent="-457200" algn="ctr">
              <a:buFont typeface="Arial" panose="020B0604020202020204" pitchFamily="34" charset="0"/>
              <a:buChar char="•"/>
            </a:pPr>
            <a:r>
              <a:rPr lang="en-CA" sz="2000" dirty="0" smtClean="0">
                <a:solidFill>
                  <a:srgbClr val="3F3F41"/>
                </a:solidFill>
              </a:rPr>
              <a:t>Hunt Tools and Technique</a:t>
            </a:r>
          </a:p>
          <a:p>
            <a:pPr marL="457200" indent="-457200" algn="ctr">
              <a:buFont typeface="Arial" panose="020B0604020202020204" pitchFamily="34" charset="0"/>
              <a:buChar char="•"/>
            </a:pPr>
            <a:r>
              <a:rPr lang="en-CA" sz="2000" dirty="0" smtClean="0">
                <a:solidFill>
                  <a:srgbClr val="3F3F41"/>
                </a:solidFill>
              </a:rPr>
              <a:t>Pattern and TTP Detection Mechanism</a:t>
            </a:r>
          </a:p>
          <a:p>
            <a:pPr marL="457200" indent="-457200" algn="ctr">
              <a:buFont typeface="Arial" panose="020B0604020202020204" pitchFamily="34" charset="0"/>
              <a:buChar char="•"/>
            </a:pPr>
            <a:r>
              <a:rPr lang="en-CA" sz="2000" dirty="0" smtClean="0">
                <a:solidFill>
                  <a:srgbClr val="3F3F41"/>
                </a:solidFill>
              </a:rPr>
              <a:t>Analytics Automation</a:t>
            </a:r>
          </a:p>
          <a:p>
            <a:pPr marL="457200" indent="-457200" algn="ctr">
              <a:buFont typeface="Arial" panose="020B0604020202020204" pitchFamily="34" charset="0"/>
              <a:buChar char="•"/>
            </a:pPr>
            <a:endParaRPr lang="en" sz="2000" dirty="0">
              <a:solidFill>
                <a:srgbClr val="3F3F41"/>
              </a:solidFill>
            </a:endParaRPr>
          </a:p>
        </p:txBody>
      </p:sp>
    </p:spTree>
    <p:extLst>
      <p:ext uri="{BB962C8B-B14F-4D97-AF65-F5344CB8AC3E}">
        <p14:creationId xmlns:p14="http://schemas.microsoft.com/office/powerpoint/2010/main" val="19474609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AC4C53B-561D-4DBD-BAB2-2179840AA0A4}"/>
              </a:ext>
            </a:extLst>
          </p:cNvPr>
          <p:cNvSpPr txBox="1">
            <a:spLocks/>
          </p:cNvSpPr>
          <p:nvPr/>
        </p:nvSpPr>
        <p:spPr>
          <a:xfrm>
            <a:off x="2905463" y="2963921"/>
            <a:ext cx="6381073" cy="93015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 sz="4800" dirty="0" smtClean="0">
                <a:solidFill>
                  <a:srgbClr val="3F3F41"/>
                </a:solidFill>
                <a:latin typeface="+mj-lt"/>
              </a:rPr>
              <a:t>5 Stages of HMM</a:t>
            </a:r>
            <a:endParaRPr lang="en" sz="4800" dirty="0">
              <a:solidFill>
                <a:srgbClr val="3F3F41"/>
              </a:solidFill>
              <a:latin typeface="+mj-lt"/>
            </a:endParaRPr>
          </a:p>
        </p:txBody>
      </p:sp>
    </p:spTree>
    <p:extLst>
      <p:ext uri="{BB962C8B-B14F-4D97-AF65-F5344CB8AC3E}">
        <p14:creationId xmlns:p14="http://schemas.microsoft.com/office/powerpoint/2010/main" val="28654980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2">
      <a:majorFont>
        <a:latin typeface="Lobster"/>
        <a:ea typeface=""/>
        <a:cs typeface=""/>
      </a:majorFont>
      <a:minorFont>
        <a:latin typeface="Ralew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30955</TotalTime>
  <Words>2627</Words>
  <Application>Microsoft Office PowerPoint</Application>
  <PresentationFormat>Widescreen</PresentationFormat>
  <Paragraphs>385</Paragraphs>
  <Slides>58</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58</vt:i4>
      </vt:variant>
    </vt:vector>
  </HeadingPairs>
  <TitlesOfParts>
    <vt:vector size="66" baseType="lpstr">
      <vt:lpstr>Arial</vt:lpstr>
      <vt:lpstr>Calibri</vt:lpstr>
      <vt:lpstr>Lobster</vt:lpstr>
      <vt:lpstr>Raleway</vt:lpstr>
      <vt:lpstr>Roboto</vt:lpstr>
      <vt:lpstr>Roboto Medium</vt:lpstr>
      <vt:lpstr>Wingdings</vt:lpstr>
      <vt:lpstr>Office Theme</vt:lpstr>
      <vt:lpstr>PowerPoint Presentation</vt:lpstr>
      <vt:lpstr>PowerPoint Presentation</vt:lpstr>
      <vt:lpstr>Disclaimer!</vt:lpstr>
      <vt:lpstr>findstr “directory”</vt:lpstr>
      <vt:lpstr>PowerPoint Presentation</vt:lpstr>
      <vt:lpstr>Hunting Maturity Model (HMM)</vt:lpstr>
      <vt:lpstr>PowerPoint Presentation</vt:lpstr>
      <vt:lpstr>Based on certain Focus Points</vt:lpstr>
      <vt:lpstr>PowerPoint Presentation</vt:lpstr>
      <vt:lpstr>PowerPoint Presentation</vt:lpstr>
      <vt:lpstr>PowerPoint Presentation</vt:lpstr>
      <vt:lpstr>PowerPoint Presentation</vt:lpstr>
      <vt:lpstr>Example of Improvements</vt:lpstr>
      <vt:lpstr>what goes up    </vt:lpstr>
      <vt:lpstr>Not all of Threat Hunting is fun and easy!</vt:lpstr>
      <vt:lpstr>PowerPoint Presentation</vt:lpstr>
      <vt:lpstr>Hunting Immaturity Model (HIM)</vt:lpstr>
      <vt:lpstr>PowerPoint Presentation</vt:lpstr>
      <vt:lpstr>Based on certain Focus Points</vt:lpstr>
      <vt:lpstr>PowerPoint Presentation</vt:lpstr>
      <vt:lpstr>PowerPoint Presentation</vt:lpstr>
      <vt:lpstr>PowerPoint Presentation</vt:lpstr>
      <vt:lpstr>Learn common mistakes in areas such as:</vt:lpstr>
      <vt:lpstr>HIM Levels In Details</vt:lpstr>
      <vt:lpstr>HIM 0</vt:lpstr>
      <vt:lpstr>Who are they?</vt:lpstr>
      <vt:lpstr>PowerPoint Presentation</vt:lpstr>
      <vt:lpstr>HIM -1</vt:lpstr>
      <vt:lpstr>Who are they?</vt:lpstr>
      <vt:lpstr>Do they even know what Threat Hunting is?</vt:lpstr>
      <vt:lpstr>PowerPoint Presentation</vt:lpstr>
      <vt:lpstr>HIM -2</vt:lpstr>
      <vt:lpstr>Who are they?</vt:lpstr>
      <vt:lpstr>Planning and Prioritization </vt:lpstr>
      <vt:lpstr>PowerPoint Presentation</vt:lpstr>
      <vt:lpstr>HIM -3</vt:lpstr>
      <vt:lpstr>Who are they?</vt:lpstr>
      <vt:lpstr>With who?</vt:lpstr>
      <vt:lpstr>PowerPoint Presentation</vt:lpstr>
      <vt:lpstr>HIM -4</vt:lpstr>
      <vt:lpstr>Who are they?</vt:lpstr>
      <vt:lpstr>Ignorant Traits</vt:lpstr>
      <vt:lpstr>PowerPoint Presentation</vt:lpstr>
      <vt:lpstr>Closing</vt:lpstr>
      <vt:lpstr>PowerPoint Presentation</vt:lpstr>
      <vt:lpstr>PowerPoint Presentation</vt:lpstr>
      <vt:lpstr>PowerPoint Presentation</vt:lpstr>
      <vt:lpstr>PowerPoint Presentation</vt:lpstr>
      <vt:lpstr>Credits</vt:lpstr>
      <vt:lpstr>PowerPoint Presentation</vt:lpstr>
      <vt:lpstr>PowerPoint Presentation</vt:lpstr>
      <vt:lpstr>PowerPoint Presentation</vt:lpstr>
      <vt:lpstr>Appendix</vt:lpstr>
      <vt:lpstr>@olafhartong</vt:lpstr>
      <vt:lpstr>@SBousseaden</vt:lpstr>
      <vt:lpstr>@ForensicITGuy</vt:lpstr>
      <vt:lpstr>@ScoubiMtl</vt:lpstr>
      <vt:lpstr>@DavidJBianco</vt:lpstr>
    </vt:vector>
  </TitlesOfParts>
  <Company>Slidehood.com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@tas_kmanager</dc:creator>
  <cp:lastModifiedBy>Tondang, Mangatas A</cp:lastModifiedBy>
  <cp:revision>670</cp:revision>
  <dcterms:created xsi:type="dcterms:W3CDTF">2017-08-02T20:41:11Z</dcterms:created>
  <dcterms:modified xsi:type="dcterms:W3CDTF">2020-09-01T03:50:10Z</dcterms:modified>
</cp:coreProperties>
</file>

<file path=docProps/thumbnail.jpeg>
</file>